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2" r:id="rId4"/>
    <p:sldId id="273" r:id="rId5"/>
    <p:sldId id="261" r:id="rId6"/>
    <p:sldId id="274" r:id="rId7"/>
    <p:sldId id="269" r:id="rId8"/>
    <p:sldId id="275" r:id="rId9"/>
    <p:sldId id="260" r:id="rId10"/>
    <p:sldId id="276" r:id="rId11"/>
    <p:sldId id="271" r:id="rId12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FF4"/>
    <a:srgbClr val="FEDAF9"/>
    <a:srgbClr val="FCAEF1"/>
    <a:srgbClr val="FB97ED"/>
    <a:srgbClr val="BF07A5"/>
    <a:srgbClr val="FC0C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190" y="-474"/>
      </p:cViewPr>
      <p:guideLst>
        <p:guide orient="horz"/>
        <p:guide pos="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626" y="0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/>
          <a:lstStyle>
            <a:lvl1pPr algn="r">
              <a:defRPr sz="1300"/>
            </a:lvl1pPr>
          </a:lstStyle>
          <a:p>
            <a:fld id="{647B559A-8F1B-43F9-B540-F5EB583C9B14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452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626" y="9721452"/>
            <a:ext cx="3076036" cy="511478"/>
          </a:xfrm>
          <a:prstGeom prst="rect">
            <a:avLst/>
          </a:prstGeom>
        </p:spPr>
        <p:txBody>
          <a:bodyPr vert="horz" lIns="95857" tIns="47928" rIns="95857" bIns="47928" rtlCol="0" anchor="b"/>
          <a:lstStyle>
            <a:lvl1pPr algn="r">
              <a:defRPr sz="1300"/>
            </a:lvl1pPr>
          </a:lstStyle>
          <a:p>
            <a:fld id="{3798485E-D05B-4F3C-8AD1-95819954AA5E}" type="slidenum">
              <a:rPr lang="pl-PL" smtClean="0"/>
              <a:pPr/>
              <a:t>‹N°›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771A0-80AF-4CAB-8F5B-EA6B396A60B7}" type="datetimeFigureOut">
              <a:rPr lang="pl-PL" smtClean="0"/>
              <a:pPr/>
              <a:t>2013-05-22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B3405-2B4A-45FC-80CC-328B696CE4AC}" type="slidenum">
              <a:rPr lang="pl-PL" smtClean="0"/>
              <a:pPr/>
              <a:t>‹N°›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-zikodermo.p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ikoUrodaiZdrowi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3528" y="6021288"/>
            <a:ext cx="6624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err="1" smtClean="0">
                <a:solidFill>
                  <a:srgbClr val="FC0CF1"/>
                </a:solidFill>
                <a:latin typeface="+mj-lt"/>
                <a:cs typeface="Arial" pitchFamily="34" charset="0"/>
                <a:hlinkClick r:id="rId2"/>
              </a:rPr>
              <a:t>www.e-ZikoDermo.pl</a:t>
            </a:r>
            <a:r>
              <a:rPr lang="pl-PL" sz="2200" b="1" dirty="0" smtClean="0">
                <a:solidFill>
                  <a:srgbClr val="FC0CF1"/>
                </a:solidFill>
                <a:latin typeface="+mj-lt"/>
                <a:cs typeface="Arial" pitchFamily="34" charset="0"/>
              </a:rPr>
              <a:t> </a:t>
            </a:r>
            <a:r>
              <a:rPr lang="pl-PL" sz="2200" b="1" dirty="0" smtClean="0">
                <a:solidFill>
                  <a:srgbClr val="BF07A5"/>
                </a:solidFill>
                <a:latin typeface="+mj-lt"/>
                <a:cs typeface="Arial" pitchFamily="34" charset="0"/>
              </a:rPr>
              <a:t>… </a:t>
            </a:r>
            <a:r>
              <a:rPr lang="pl-PL" sz="2200" b="1" dirty="0" smtClean="0">
                <a:solidFill>
                  <a:srgbClr val="BF07A5"/>
                </a:solidFill>
                <a:latin typeface="Segoe Script" pitchFamily="34" charset="0"/>
                <a:cs typeface="Arial" pitchFamily="34" charset="0"/>
              </a:rPr>
              <a:t>uroda i zdrowie</a:t>
            </a:r>
            <a:endParaRPr lang="pl-PL" sz="2200" b="1" dirty="0">
              <a:solidFill>
                <a:srgbClr val="BF07A5"/>
              </a:solidFill>
              <a:latin typeface="Segoe Script" pitchFamily="34" charset="0"/>
              <a:cs typeface="Arial" pitchFamily="34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83568" y="148478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Zostań partnerem: </a:t>
            </a:r>
            <a:r>
              <a:rPr lang="pl-PL" sz="2400" b="1" dirty="0" smtClean="0">
                <a:solidFill>
                  <a:srgbClr val="BF07A5"/>
                </a:solidFill>
                <a:latin typeface="+mj-lt"/>
                <a:cs typeface="Arial" pitchFamily="34" charset="0"/>
              </a:rPr>
              <a:t>reklamuj Swoja Markę w Internecie </a:t>
            </a:r>
            <a:r>
              <a:rPr lang="pl-PL" sz="2400" b="1" dirty="0" smtClean="0">
                <a:solidFill>
                  <a:srgbClr val="7030A0"/>
                </a:solidFill>
                <a:latin typeface="+mj-lt"/>
                <a:cs typeface="Arial" pitchFamily="34" charset="0"/>
              </a:rPr>
              <a:t>dzięki e-ZikoDermo.pl</a:t>
            </a:r>
          </a:p>
        </p:txBody>
      </p:sp>
      <p:pic>
        <p:nvPicPr>
          <p:cNvPr id="12" name="Obraz 11" descr="Facebook2012dermo c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593218"/>
            <a:ext cx="7704944" cy="2852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 descr="ZiKO_APTEKA_NOWE_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3779" y="188640"/>
            <a:ext cx="1978701" cy="331926"/>
          </a:xfrm>
          <a:prstGeom prst="rect">
            <a:avLst/>
          </a:prstGeom>
        </p:spPr>
      </p:pic>
      <p:pic>
        <p:nvPicPr>
          <p:cNvPr id="14" name="Obraz 13" descr="logo_ZD_adres_2013 sm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3130302" cy="609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4" y="40466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Reklama na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Facebook’u</a:t>
            </a:r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: Ziko Uroda i Zdrowie</a:t>
            </a:r>
            <a:endParaRPr lang="pl-PL" u="sng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112474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BF07A5"/>
                </a:solidFill>
              </a:rPr>
              <a:t>Twój produkt pojawi się na naszym </a:t>
            </a:r>
            <a:r>
              <a:rPr lang="pl-PL" b="1" dirty="0" err="1" smtClean="0">
                <a:solidFill>
                  <a:srgbClr val="BF07A5"/>
                </a:solidFill>
              </a:rPr>
              <a:t>fanpage</a:t>
            </a:r>
            <a:r>
              <a:rPr lang="pl-PL" b="1" dirty="0" smtClean="0">
                <a:solidFill>
                  <a:srgbClr val="BF07A5"/>
                </a:solidFill>
              </a:rPr>
              <a:t> na </a:t>
            </a:r>
            <a:r>
              <a:rPr lang="pl-PL" b="1" dirty="0" err="1" smtClean="0">
                <a:solidFill>
                  <a:srgbClr val="BF07A5"/>
                </a:solidFill>
              </a:rPr>
              <a:t>Facebook’u</a:t>
            </a:r>
            <a:r>
              <a:rPr lang="pl-PL" b="1" dirty="0" smtClean="0">
                <a:solidFill>
                  <a:srgbClr val="BF07A5"/>
                </a:solidFill>
              </a:rPr>
              <a:t> (ponad 6 tys. fanów):</a:t>
            </a:r>
            <a:endParaRPr lang="pl-PL" b="1" dirty="0">
              <a:solidFill>
                <a:srgbClr val="BF07A5"/>
              </a:solidFill>
            </a:endParaRPr>
          </a:p>
        </p:txBody>
      </p:sp>
      <p:pic>
        <p:nvPicPr>
          <p:cNvPr id="11" name="Obraz 10" descr="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7526" y="1798820"/>
            <a:ext cx="3189482" cy="5059179"/>
          </a:xfrm>
          <a:prstGeom prst="rect">
            <a:avLst/>
          </a:prstGeom>
        </p:spPr>
      </p:pic>
      <p:pic>
        <p:nvPicPr>
          <p:cNvPr id="12" name="Obraz 11" descr="FB_IW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652" y="1628800"/>
            <a:ext cx="3582247" cy="4226803"/>
          </a:xfrm>
          <a:prstGeom prst="rect">
            <a:avLst/>
          </a:prstGeom>
        </p:spPr>
      </p:pic>
      <p:sp>
        <p:nvSpPr>
          <p:cNvPr id="13" name="Elipsa 12"/>
          <p:cNvSpPr/>
          <p:nvPr/>
        </p:nvSpPr>
        <p:spPr>
          <a:xfrm>
            <a:off x="1115616" y="2204864"/>
            <a:ext cx="1728192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 descr="logo_ZD_adres_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24069"/>
            <a:ext cx="3290207" cy="640635"/>
          </a:xfrm>
          <a:prstGeom prst="rect">
            <a:avLst/>
          </a:prstGeom>
        </p:spPr>
      </p:pic>
      <p:pic>
        <p:nvPicPr>
          <p:cNvPr id="16" name="Obraz 15" descr="ZiKO_APTEKA_NOWE_20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381328"/>
            <a:ext cx="1978701" cy="3319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4" y="404664"/>
            <a:ext cx="1439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Nasz cennik</a:t>
            </a:r>
            <a:endParaRPr lang="pl-PL" u="sng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971600" y="1484776"/>
          <a:ext cx="7200800" cy="4104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112568"/>
                <a:gridCol w="144016"/>
                <a:gridCol w="1944216"/>
              </a:tblGrid>
              <a:tr h="51305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produkt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07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cena w zł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07A5"/>
                    </a:solidFill>
                  </a:tcPr>
                </a:tc>
              </a:tr>
              <a:tr h="5130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 err="1">
                          <a:solidFill>
                            <a:srgbClr val="BF07A5"/>
                          </a:solidFill>
                          <a:latin typeface="Calibri"/>
                        </a:rPr>
                        <a:t>Baner</a:t>
                      </a:r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 - strona główna - 2 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tygodnie (</a:t>
                      </a:r>
                      <a:r>
                        <a:rPr lang="pl-PL" sz="1400" b="0" i="0" u="none" strike="noStrike" dirty="0" err="1" smtClean="0">
                          <a:solidFill>
                            <a:srgbClr val="BF07A5"/>
                          </a:solidFill>
                          <a:latin typeface="Calibri"/>
                        </a:rPr>
                        <a:t>linkowanie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 do produktów)</a:t>
                      </a:r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500 zł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</a:tr>
              <a:tr h="5130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 err="1">
                          <a:solidFill>
                            <a:srgbClr val="BF07A5"/>
                          </a:solidFill>
                          <a:latin typeface="Calibri"/>
                        </a:rPr>
                        <a:t>Bener</a:t>
                      </a:r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 - patronat kategorii - 2 </a:t>
                      </a:r>
                      <a:r>
                        <a:rPr lang="pl-PL" sz="1400" b="0" i="0" u="none" strike="noStrike" dirty="0" err="1" smtClean="0">
                          <a:solidFill>
                            <a:srgbClr val="BF07A5"/>
                          </a:solidFill>
                          <a:latin typeface="Calibri"/>
                        </a:rPr>
                        <a:t>tygonie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 (bez </a:t>
                      </a:r>
                      <a:r>
                        <a:rPr lang="pl-PL" sz="1400" b="0" i="0" u="none" strike="noStrike" dirty="0" err="1" smtClean="0">
                          <a:solidFill>
                            <a:srgbClr val="BF07A5"/>
                          </a:solidFill>
                          <a:latin typeface="Calibri"/>
                        </a:rPr>
                        <a:t>linkowania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)</a:t>
                      </a:r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300 zł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F9"/>
                    </a:solidFill>
                  </a:tcPr>
                </a:tc>
              </a:tr>
              <a:tr h="5130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Dedykowana strona marki - 1 miesiąc</a:t>
                      </a: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300 zł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</a:tr>
              <a:tr h="5130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Mailing dedykowany </a:t>
                      </a:r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- tylko twoja 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marka.</a:t>
                      </a:r>
                      <a:r>
                        <a:rPr lang="pl-PL" sz="1400" b="0" i="0" u="none" strike="noStrike" baseline="0" dirty="0" smtClean="0">
                          <a:solidFill>
                            <a:srgbClr val="BF07A5"/>
                          </a:solidFill>
                          <a:latin typeface="Calibri"/>
                        </a:rPr>
                        <a:t> Wysyłka jednorazowa, </a:t>
                      </a:r>
                      <a:endParaRPr lang="fr-FR" sz="1400" b="0" i="0" u="none" strike="noStrike" baseline="0" dirty="0" smtClean="0">
                        <a:solidFill>
                          <a:srgbClr val="BF07A5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pl-PL" sz="1400" b="0" i="0" u="none" strike="noStrike" baseline="0" dirty="0" smtClean="0">
                          <a:solidFill>
                            <a:srgbClr val="BF07A5"/>
                          </a:solidFill>
                          <a:latin typeface="Calibri"/>
                        </a:rPr>
                        <a:t>do </a:t>
                      </a:r>
                      <a:r>
                        <a:rPr lang="pl-PL" sz="1400" b="0" i="0" u="none" strike="noStrike" baseline="0" dirty="0" smtClean="0">
                          <a:solidFill>
                            <a:srgbClr val="BF07A5"/>
                          </a:solidFill>
                          <a:latin typeface="Calibri"/>
                        </a:rPr>
                        <a:t>jednej grupy tematycznej.</a:t>
                      </a:r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4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00 </a:t>
                      </a:r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zł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F9"/>
                    </a:solidFill>
                  </a:tcPr>
                </a:tc>
              </a:tr>
              <a:tr h="5130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Mailing 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 współdzielony– bez</a:t>
                      </a:r>
                      <a:r>
                        <a:rPr lang="pl-PL" sz="1400" b="0" i="0" u="none" strike="noStrike" baseline="0" dirty="0" smtClean="0">
                          <a:solidFill>
                            <a:srgbClr val="BF07A5"/>
                          </a:solidFill>
                          <a:latin typeface="Calibri"/>
                        </a:rPr>
                        <a:t> </a:t>
                      </a:r>
                      <a:r>
                        <a:rPr lang="pl-PL" sz="1400" b="0" i="0" u="none" strike="noStrike" baseline="0" dirty="0" smtClean="0">
                          <a:solidFill>
                            <a:srgbClr val="BF07A5"/>
                          </a:solidFill>
                          <a:latin typeface="+mn-lt"/>
                        </a:rPr>
                        <a:t>wyłączności. Wysyłka jednorazowa, </a:t>
                      </a:r>
                      <a:endParaRPr lang="fr-FR" sz="1400" b="0" i="0" u="none" strike="noStrike" baseline="0" dirty="0" smtClean="0">
                        <a:solidFill>
                          <a:srgbClr val="BF07A5"/>
                        </a:solidFill>
                        <a:latin typeface="+mn-lt"/>
                      </a:endParaRPr>
                    </a:p>
                    <a:p>
                      <a:pPr algn="l" fontAlgn="ctr"/>
                      <a:r>
                        <a:rPr lang="pl-PL" sz="1400" b="0" i="0" u="none" strike="noStrike" baseline="0" dirty="0" smtClean="0">
                          <a:solidFill>
                            <a:srgbClr val="BF07A5"/>
                          </a:solidFill>
                          <a:latin typeface="+mn-lt"/>
                        </a:rPr>
                        <a:t>do </a:t>
                      </a:r>
                      <a:r>
                        <a:rPr lang="pl-PL" sz="1400" b="0" i="0" u="none" strike="noStrike" baseline="0" dirty="0" smtClean="0">
                          <a:solidFill>
                            <a:srgbClr val="BF07A5"/>
                          </a:solidFill>
                          <a:latin typeface="+mn-lt"/>
                        </a:rPr>
                        <a:t>jednej grupy tematycznej.</a:t>
                      </a:r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200 zł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</a:tr>
              <a:tr h="5130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Reklama w poradniku Czas na Zdrowie z </a:t>
                      </a:r>
                      <a:r>
                        <a:rPr lang="pl-PL" sz="1400" b="0" i="0" u="none" strike="noStrike" dirty="0" smtClean="0">
                          <a:solidFill>
                            <a:srgbClr val="BF07A5"/>
                          </a:solidFill>
                          <a:latin typeface="Calibri"/>
                        </a:rPr>
                        <a:t>kodem QR</a:t>
                      </a:r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wycena indywidualna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AF9"/>
                    </a:solidFill>
                  </a:tcPr>
                </a:tc>
              </a:tr>
              <a:tr h="51305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Reklama Facebook przy zakupie jednego z produktów</a:t>
                      </a:r>
                    </a:p>
                  </a:txBody>
                  <a:tcPr marL="72000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 dirty="0">
                        <a:solidFill>
                          <a:srgbClr val="BF07A5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BF07A5"/>
                          </a:solidFill>
                          <a:latin typeface="Calibri"/>
                        </a:rPr>
                        <a:t>gratis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FF4"/>
                    </a:solidFill>
                  </a:tcPr>
                </a:tc>
              </a:tr>
            </a:tbl>
          </a:graphicData>
        </a:graphic>
      </p:graphicFrame>
      <p:pic>
        <p:nvPicPr>
          <p:cNvPr id="11" name="Obraz 10" descr="logo_ZD_adres_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4069"/>
            <a:ext cx="3290207" cy="640635"/>
          </a:xfrm>
          <a:prstGeom prst="rect">
            <a:avLst/>
          </a:prstGeom>
        </p:spPr>
      </p:pic>
      <p:pic>
        <p:nvPicPr>
          <p:cNvPr id="13" name="Obraz 12" descr="ZiKO_APTEKA_NOWE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309320"/>
            <a:ext cx="1978701" cy="3319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twarz_konkurs_kos_wariacje_male.jpg"/>
          <p:cNvPicPr>
            <a:picLocks noChangeAspect="1"/>
          </p:cNvPicPr>
          <p:nvPr/>
        </p:nvPicPr>
        <p:blipFill>
          <a:blip r:embed="rId2" cstate="print"/>
          <a:srcRect l="16447"/>
          <a:stretch>
            <a:fillRect/>
          </a:stretch>
        </p:blipFill>
        <p:spPr>
          <a:xfrm>
            <a:off x="7533487" y="3979084"/>
            <a:ext cx="1610513" cy="2878916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971600" y="332656"/>
            <a:ext cx="1711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Kim jesteśmy?</a:t>
            </a:r>
            <a:endParaRPr lang="pl-PL" u="sng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15616" y="1340768"/>
            <a:ext cx="676654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r>
              <a:rPr lang="pl-PL" sz="1400" dirty="0" smtClean="0">
                <a:solidFill>
                  <a:srgbClr val="BF07A5"/>
                </a:solidFill>
                <a:latin typeface="+mj-lt"/>
              </a:rPr>
              <a:t> 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e-ZikoDermo.pl jest drugim sklepem internetowy spółki Ziko Apteka ( wraz z apteką internetową e-ZikoApteka.pl)</a:t>
            </a: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endParaRPr lang="pl-PL" sz="1400" b="1" dirty="0" smtClean="0">
              <a:solidFill>
                <a:srgbClr val="BF07A5"/>
              </a:solidFill>
              <a:latin typeface="+mj-lt"/>
            </a:endParaRP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 Asortyment </a:t>
            </a:r>
            <a:r>
              <a:rPr lang="pl-PL" sz="1400" b="1" dirty="0" err="1" smtClean="0">
                <a:solidFill>
                  <a:srgbClr val="BF07A5"/>
                </a:solidFill>
                <a:latin typeface="+mj-lt"/>
              </a:rPr>
              <a:t>dermokosmetyków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 i suplementów diety dla osób dbających o zdrowie i urodę, produkty dla mamy i dziecka, kosmetyki naturalne, ECO i BIO</a:t>
            </a: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endParaRPr lang="pl-PL" sz="1400" b="1" dirty="0" smtClean="0">
              <a:solidFill>
                <a:srgbClr val="BF07A5"/>
              </a:solidFill>
              <a:latin typeface="+mj-lt"/>
            </a:endParaRP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r>
              <a:rPr lang="pl-PL" sz="1400" b="1" dirty="0">
                <a:solidFill>
                  <a:srgbClr val="BF07A5"/>
                </a:solidFill>
                <a:latin typeface="+mj-lt"/>
              </a:rPr>
              <a:t> 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Porady o urodzie i pielęgnacji, porady </a:t>
            </a:r>
            <a:r>
              <a:rPr lang="pl-PL" sz="1400" b="1" dirty="0" err="1" smtClean="0">
                <a:solidFill>
                  <a:srgbClr val="BF07A5"/>
                </a:solidFill>
                <a:latin typeface="+mj-lt"/>
              </a:rPr>
              <a:t>dermokonsultanki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 w     odpowiedzi na indywidualne pytanie Klienta</a:t>
            </a:r>
            <a:endParaRPr lang="pl-PL" sz="1400" b="1" u="sng" dirty="0" smtClean="0">
              <a:solidFill>
                <a:srgbClr val="BF07A5"/>
              </a:solidFill>
              <a:latin typeface="+mj-lt"/>
            </a:endParaRP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endParaRPr lang="pl-PL" sz="1400" b="1" dirty="0" smtClean="0">
              <a:solidFill>
                <a:srgbClr val="BF07A5"/>
              </a:solidFill>
              <a:latin typeface="+mj-lt"/>
            </a:endParaRP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 Czysty i prosty design, delikatnie nawiązujący do aptecznego, przestrzeń na promocje marek </a:t>
            </a:r>
            <a:r>
              <a:rPr lang="pl-PL" sz="1400" b="1" dirty="0" err="1" smtClean="0">
                <a:solidFill>
                  <a:srgbClr val="BF07A5"/>
                </a:solidFill>
                <a:latin typeface="+mj-lt"/>
              </a:rPr>
              <a:t>dermokosmetycznych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 </a:t>
            </a: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endParaRPr lang="pl-PL" sz="1400" b="1" dirty="0" smtClean="0">
              <a:solidFill>
                <a:srgbClr val="BF07A5"/>
              </a:solidFill>
              <a:latin typeface="+mj-lt"/>
            </a:endParaRP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27 000 Unikalnych Użytkowników, 34 000 odwiedzin i ponad 230 800 odsłon w marcu 2013</a:t>
            </a: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endParaRPr lang="pl-PL" sz="1400" dirty="0">
              <a:latin typeface="+mj-lt"/>
            </a:endParaRP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r>
              <a:rPr lang="pl-PL" sz="1400" dirty="0" smtClean="0">
                <a:latin typeface="+mj-lt"/>
              </a:rPr>
              <a:t> </a:t>
            </a:r>
            <a:r>
              <a:rPr lang="pl-PL" sz="1400" b="1" dirty="0" err="1" smtClean="0">
                <a:solidFill>
                  <a:srgbClr val="BF07A5"/>
                </a:solidFill>
                <a:latin typeface="+mj-lt"/>
              </a:rPr>
              <a:t>Fanpage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 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  <a:hlinkClick r:id="rId3"/>
              </a:rPr>
              <a:t>Ziko Uroda i Zdrowie </a:t>
            </a: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angażujący ponad 6000 fanów, których liczba </a:t>
            </a:r>
            <a:endParaRPr lang="en-US" sz="1400" b="1" dirty="0" smtClean="0">
              <a:solidFill>
                <a:srgbClr val="BF07A5"/>
              </a:solidFill>
              <a:latin typeface="+mj-lt"/>
            </a:endParaRPr>
          </a:p>
          <a:p>
            <a:pPr marL="360363">
              <a:buClr>
                <a:srgbClr val="BF07A5"/>
              </a:buClr>
            </a:pPr>
            <a:r>
              <a:rPr lang="pl-PL" sz="1400" b="1" dirty="0" smtClean="0">
                <a:solidFill>
                  <a:srgbClr val="BF07A5"/>
                </a:solidFill>
                <a:latin typeface="+mj-lt"/>
              </a:rPr>
              <a:t>stale wzrasta. </a:t>
            </a:r>
          </a:p>
          <a:p>
            <a:pPr marL="360363">
              <a:buClr>
                <a:srgbClr val="BF07A5"/>
              </a:buClr>
            </a:pPr>
            <a:endParaRPr lang="pl-PL" sz="1400" b="1" dirty="0" smtClean="0">
              <a:solidFill>
                <a:srgbClr val="BF07A5"/>
              </a:solidFill>
              <a:latin typeface="+mj-lt"/>
            </a:endParaRPr>
          </a:p>
          <a:p>
            <a:pPr marL="360363">
              <a:buClr>
                <a:srgbClr val="BF07A5"/>
              </a:buClr>
              <a:buFont typeface="Wingdings" pitchFamily="2" charset="2"/>
              <a:buChar char="ü"/>
            </a:pPr>
            <a:r>
              <a:rPr lang="pl-PL" sz="1400" dirty="0" smtClean="0">
                <a:latin typeface="+mj-lt"/>
              </a:rPr>
              <a:t> </a:t>
            </a:r>
            <a:r>
              <a:rPr lang="pl-PL" sz="1400" b="1" dirty="0" smtClean="0">
                <a:solidFill>
                  <a:srgbClr val="BF07A5"/>
                </a:solidFill>
              </a:rPr>
              <a:t> Wysoka jakość poparta opiniami Klientów</a:t>
            </a:r>
            <a:endParaRPr lang="en-US" sz="1400" b="1" dirty="0" smtClean="0">
              <a:solidFill>
                <a:srgbClr val="BF07A5"/>
              </a:solidFill>
            </a:endParaRPr>
          </a:p>
          <a:p>
            <a:pPr marL="360363">
              <a:buClr>
                <a:srgbClr val="BF07A5"/>
              </a:buClr>
            </a:pPr>
            <a:r>
              <a:rPr lang="pl-PL" sz="1400" b="1" dirty="0" smtClean="0">
                <a:solidFill>
                  <a:srgbClr val="BF07A5"/>
                </a:solidFill>
              </a:rPr>
              <a:t> (99% klientów poleca nasz sklep  </a:t>
            </a:r>
            <a:r>
              <a:rPr lang="en-US" sz="1400" b="1" dirty="0" smtClean="0">
                <a:solidFill>
                  <a:srgbClr val="BF07A5"/>
                </a:solidFill>
              </a:rPr>
              <a:t>w </a:t>
            </a:r>
            <a:r>
              <a:rPr lang="en-US" sz="1400" b="1" dirty="0" err="1" smtClean="0">
                <a:solidFill>
                  <a:srgbClr val="BF07A5"/>
                </a:solidFill>
              </a:rPr>
              <a:t>serwisie</a:t>
            </a:r>
            <a:r>
              <a:rPr lang="en-US" sz="1400" b="1" dirty="0" smtClean="0">
                <a:solidFill>
                  <a:srgbClr val="BF07A5"/>
                </a:solidFill>
              </a:rPr>
              <a:t> </a:t>
            </a:r>
            <a:r>
              <a:rPr lang="pl-PL" sz="1400" b="1" dirty="0" err="1" smtClean="0">
                <a:solidFill>
                  <a:srgbClr val="BF07A5"/>
                </a:solidFill>
              </a:rPr>
              <a:t>Opineo</a:t>
            </a:r>
            <a:r>
              <a:rPr lang="pl-PL" sz="1400" b="1" dirty="0" smtClean="0">
                <a:solidFill>
                  <a:srgbClr val="BF07A5"/>
                </a:solidFill>
              </a:rPr>
              <a:t>)</a:t>
            </a:r>
            <a:endParaRPr lang="pl-PL" sz="1400" dirty="0">
              <a:latin typeface="+mj-lt"/>
            </a:endParaRPr>
          </a:p>
          <a:p>
            <a:pPr marL="539750" indent="-179388">
              <a:buClr>
                <a:srgbClr val="BF07A5"/>
              </a:buClr>
              <a:buFont typeface="Wingdings" pitchFamily="2" charset="2"/>
              <a:buChar char="ü"/>
            </a:pPr>
            <a:endParaRPr lang="pl-PL" sz="1400" dirty="0">
              <a:latin typeface="+mj-lt"/>
            </a:endParaRPr>
          </a:p>
        </p:txBody>
      </p:sp>
      <p:pic>
        <p:nvPicPr>
          <p:cNvPr id="11" name="Obraz 10" descr="logo_ZD_adres_2013 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88640"/>
            <a:ext cx="3130302" cy="609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251520" y="404664"/>
            <a:ext cx="6247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Możesz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pojawic</a:t>
            </a:r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się w jednej z poniższych reklam:</a:t>
            </a:r>
            <a:endParaRPr lang="pl-PL" sz="2000" u="sng" dirty="0" smtClean="0"/>
          </a:p>
        </p:txBody>
      </p:sp>
      <p:sp>
        <p:nvSpPr>
          <p:cNvPr id="12" name="pole tekstowe 11"/>
          <p:cNvSpPr txBox="1"/>
          <p:nvPr/>
        </p:nvSpPr>
        <p:spPr>
          <a:xfrm>
            <a:off x="899592" y="1268760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l-PL" b="1" dirty="0" err="1" smtClean="0">
                <a:solidFill>
                  <a:srgbClr val="BF07A5"/>
                </a:solidFill>
                <a:latin typeface="+mj-lt"/>
              </a:rPr>
              <a:t>Banery</a:t>
            </a:r>
            <a:r>
              <a:rPr lang="pl-PL" b="1" dirty="0" smtClean="0">
                <a:solidFill>
                  <a:srgbClr val="BF07A5"/>
                </a:solidFill>
                <a:latin typeface="+mj-lt"/>
              </a:rPr>
              <a:t> reklamowe na stronie głównej serwisu e-ZikoDermo.pl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err="1" smtClean="0">
                <a:solidFill>
                  <a:srgbClr val="BF07A5"/>
                </a:solidFill>
                <a:latin typeface="+mj-lt"/>
              </a:rPr>
              <a:t>Baner</a:t>
            </a:r>
            <a:r>
              <a:rPr lang="pl-PL" b="1" dirty="0" smtClean="0">
                <a:solidFill>
                  <a:srgbClr val="BF07A5"/>
                </a:solidFill>
                <a:latin typeface="+mj-lt"/>
              </a:rPr>
              <a:t> reklamowy w kategorii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BF07A5"/>
                </a:solidFill>
                <a:latin typeface="+mj-lt"/>
              </a:rPr>
              <a:t>Strona dedykowana Twojej marce</a:t>
            </a:r>
            <a:endParaRPr lang="pl-PL" b="1" dirty="0">
              <a:solidFill>
                <a:srgbClr val="BF07A5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err="1" smtClean="0">
                <a:solidFill>
                  <a:srgbClr val="BF07A5"/>
                </a:solidFill>
                <a:latin typeface="+mj-lt"/>
              </a:rPr>
              <a:t>E-mailingi</a:t>
            </a: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BF07A5"/>
                </a:solidFill>
                <a:latin typeface="+mj-lt"/>
              </a:rPr>
              <a:t>Reklamy </a:t>
            </a:r>
            <a:r>
              <a:rPr lang="pl-PL" b="1" dirty="0" err="1" smtClean="0">
                <a:solidFill>
                  <a:srgbClr val="BF07A5"/>
                </a:solidFill>
                <a:latin typeface="+mj-lt"/>
              </a:rPr>
              <a:t>adwords</a:t>
            </a:r>
            <a:r>
              <a:rPr lang="pl-PL" b="1" dirty="0" smtClean="0">
                <a:solidFill>
                  <a:srgbClr val="BF07A5"/>
                </a:solidFill>
                <a:latin typeface="+mj-lt"/>
              </a:rPr>
              <a:t>, </a:t>
            </a:r>
            <a:r>
              <a:rPr lang="pl-PL" b="1" dirty="0" err="1" smtClean="0">
                <a:solidFill>
                  <a:srgbClr val="BF07A5"/>
                </a:solidFill>
                <a:latin typeface="+mj-lt"/>
              </a:rPr>
              <a:t>remarketing</a:t>
            </a:r>
            <a:r>
              <a:rPr lang="pl-PL" b="1" dirty="0" smtClean="0">
                <a:solidFill>
                  <a:srgbClr val="BF07A5"/>
                </a:solidFill>
                <a:latin typeface="+mj-lt"/>
              </a:rPr>
              <a:t>, </a:t>
            </a:r>
            <a:r>
              <a:rPr lang="pl-PL" b="1" dirty="0" err="1" smtClean="0">
                <a:solidFill>
                  <a:srgbClr val="BF07A5"/>
                </a:solidFill>
                <a:latin typeface="+mj-lt"/>
              </a:rPr>
              <a:t>Facebook</a:t>
            </a: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/>
            <a:r>
              <a:rPr lang="pl-PL" b="1" dirty="0" smtClean="0">
                <a:solidFill>
                  <a:srgbClr val="BF07A5"/>
                </a:solidFill>
                <a:latin typeface="+mj-lt"/>
              </a:rPr>
              <a:t>Oraz</a:t>
            </a:r>
            <a:r>
              <a:rPr lang="pl-PL" b="1" u="sng" dirty="0" smtClean="0">
                <a:solidFill>
                  <a:srgbClr val="BF07A5"/>
                </a:solidFill>
                <a:latin typeface="+mj-lt"/>
              </a:rPr>
              <a:t> </a:t>
            </a:r>
            <a:r>
              <a:rPr lang="pl-PL" b="1" u="sng" dirty="0" err="1" smtClean="0">
                <a:solidFill>
                  <a:srgbClr val="BF07A5"/>
                </a:solidFill>
                <a:latin typeface="+mj-lt"/>
              </a:rPr>
              <a:t>offline</a:t>
            </a:r>
            <a:r>
              <a:rPr lang="pl-PL" b="1" dirty="0" smtClean="0">
                <a:solidFill>
                  <a:srgbClr val="BF07A5"/>
                </a:solidFill>
                <a:latin typeface="+mj-lt"/>
              </a:rPr>
              <a:t>:  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BF07A5"/>
                </a:solidFill>
                <a:latin typeface="+mj-lt"/>
              </a:rPr>
              <a:t>Reklama w Poradniku Czas na Zdrowie, zawierająca kod QR odsyłający do Twojego produktu w drogerii e-ZikoDermo.pl</a:t>
            </a:r>
            <a:endParaRPr lang="pl-PL" b="1" dirty="0">
              <a:solidFill>
                <a:srgbClr val="BF07A5"/>
              </a:solidFill>
              <a:latin typeface="+mj-lt"/>
            </a:endParaRPr>
          </a:p>
        </p:txBody>
      </p:sp>
      <p:pic>
        <p:nvPicPr>
          <p:cNvPr id="7" name="Obraz 6" descr="logo_ZD_adres_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877272"/>
            <a:ext cx="3290207" cy="640635"/>
          </a:xfrm>
          <a:prstGeom prst="rect">
            <a:avLst/>
          </a:prstGeom>
        </p:spPr>
      </p:pic>
      <p:pic>
        <p:nvPicPr>
          <p:cNvPr id="11" name="Obraz 10" descr="ZiKO_APTEKA_NOWE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958130"/>
            <a:ext cx="2854962" cy="4789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4" y="404664"/>
            <a:ext cx="6539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1. Reklama w Internecie – mailing do Klientów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e-ZikoDermo</a:t>
            </a:r>
            <a:endParaRPr lang="pl-PL" sz="2000" u="sng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119675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 smtClean="0"/>
          </a:p>
          <a:p>
            <a:endParaRPr lang="pl-PL" i="1" dirty="0"/>
          </a:p>
        </p:txBody>
      </p:sp>
      <p:pic>
        <p:nvPicPr>
          <p:cNvPr id="16" name="Obraz 15" descr="mailing_mama_dziec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5741251" cy="5404546"/>
          </a:xfrm>
          <a:prstGeom prst="rect">
            <a:avLst/>
          </a:prstGeom>
        </p:spPr>
      </p:pic>
      <p:pic>
        <p:nvPicPr>
          <p:cNvPr id="17" name="Obraz 16" descr="logo_ZD_adres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17365"/>
            <a:ext cx="3290207" cy="640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4" y="404664"/>
            <a:ext cx="3753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Mailing do Klientów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e-ZikoDermo</a:t>
            </a:r>
            <a:endParaRPr lang="pl-PL" sz="2000" u="sng" dirty="0"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83568" y="908721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l-PL" dirty="0" smtClean="0"/>
              <a:t>	</a:t>
            </a:r>
            <a:r>
              <a:rPr lang="pl-PL" b="1" dirty="0" smtClean="0">
                <a:solidFill>
                  <a:srgbClr val="BF07A5"/>
                </a:solidFill>
                <a:latin typeface="+mj-lt"/>
              </a:rPr>
              <a:t>Poinformuj naszych Klientów o swojej ofercie. </a:t>
            </a:r>
          </a:p>
          <a:p>
            <a:pPr marL="342900" indent="-342900"/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342900" indent="-342900"/>
            <a:r>
              <a:rPr lang="pl-PL" b="1" dirty="0" smtClean="0">
                <a:solidFill>
                  <a:srgbClr val="BF07A5"/>
                </a:solidFill>
                <a:latin typeface="+mj-lt"/>
              </a:rPr>
              <a:t>	Odpowiednio dobrana do adresatów mailingu oferta pozwoli na maksymalizację rezultatów . Grupy tematyczne:</a:t>
            </a:r>
          </a:p>
          <a:p>
            <a:pPr marL="342900" indent="-342900"/>
            <a:endParaRPr lang="pl-PL" b="1" dirty="0" smtClean="0">
              <a:solidFill>
                <a:srgbClr val="BF07A5"/>
              </a:solidFill>
              <a:latin typeface="+mj-lt"/>
            </a:endParaRPr>
          </a:p>
          <a:p>
            <a:pPr marL="538163" indent="-182563">
              <a:buFont typeface="Arial" pitchFamily="34" charset="0"/>
              <a:buChar char="•"/>
            </a:pPr>
            <a:r>
              <a:rPr lang="pl-PL" b="1" dirty="0" smtClean="0">
                <a:solidFill>
                  <a:srgbClr val="BF07A5"/>
                </a:solidFill>
                <a:latin typeface="+mj-lt"/>
              </a:rPr>
              <a:t>Mama i dziecko – 1516 aktywnych subskrybentów</a:t>
            </a:r>
          </a:p>
          <a:p>
            <a:pPr marL="538163" indent="-182563">
              <a:buFont typeface="Arial" pitchFamily="34" charset="0"/>
              <a:buChar char="•"/>
            </a:pPr>
            <a:r>
              <a:rPr lang="pl-PL" b="1" dirty="0" smtClean="0">
                <a:solidFill>
                  <a:srgbClr val="BF07A5"/>
                </a:solidFill>
                <a:latin typeface="+mj-lt"/>
              </a:rPr>
              <a:t>Promocje i Nowości – 1493 aktywnych subskrybentów</a:t>
            </a:r>
          </a:p>
          <a:p>
            <a:pPr marL="538163" indent="-182563">
              <a:buFont typeface="Arial" pitchFamily="34" charset="0"/>
              <a:buChar char="•"/>
            </a:pPr>
            <a:r>
              <a:rPr lang="pl-PL" b="1" dirty="0" smtClean="0">
                <a:solidFill>
                  <a:srgbClr val="BF07A5"/>
                </a:solidFill>
                <a:latin typeface="+mj-lt"/>
              </a:rPr>
              <a:t>Klub seniora – 1505 aktywnych subskrybentów</a:t>
            </a:r>
          </a:p>
          <a:p>
            <a:pPr marL="538163" indent="-182563">
              <a:buFont typeface="Arial" pitchFamily="34" charset="0"/>
              <a:buChar char="•"/>
            </a:pPr>
            <a:r>
              <a:rPr lang="pl-PL" b="1" dirty="0" smtClean="0">
                <a:solidFill>
                  <a:srgbClr val="BF07A5"/>
                </a:solidFill>
                <a:latin typeface="+mj-lt"/>
              </a:rPr>
              <a:t>Kosmetyki – 1489 aktywnych subskrybentów</a:t>
            </a:r>
          </a:p>
          <a:p>
            <a:pPr marL="342900" indent="-342900" algn="just"/>
            <a:endParaRPr lang="pl-PL" dirty="0" smtClean="0"/>
          </a:p>
          <a:p>
            <a:pPr marL="342900" indent="-342900" algn="just"/>
            <a:r>
              <a:rPr lang="pl-PL" dirty="0" smtClean="0"/>
              <a:t>	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199440" y="3622802"/>
            <a:ext cx="6745121" cy="3060000"/>
            <a:chOff x="1005510" y="3622802"/>
            <a:chExt cx="6745121" cy="3060000"/>
          </a:xfrm>
        </p:grpSpPr>
        <p:pic>
          <p:nvPicPr>
            <p:cNvPr id="14" name="Obraz 13" descr="mailing_mama_dzieck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9992" y="3622802"/>
              <a:ext cx="3250639" cy="3060000"/>
            </a:xfrm>
            <a:prstGeom prst="rect">
              <a:avLst/>
            </a:prstGeom>
          </p:spPr>
        </p:pic>
        <p:pic>
          <p:nvPicPr>
            <p:cNvPr id="11" name="Obraz 10" descr="newsle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510" y="3622802"/>
              <a:ext cx="2999286" cy="3060000"/>
            </a:xfrm>
            <a:prstGeom prst="rect">
              <a:avLst/>
            </a:prstGeom>
          </p:spPr>
        </p:pic>
      </p:grpSp>
      <p:pic>
        <p:nvPicPr>
          <p:cNvPr id="12" name="Obraz 11" descr="logo_ZD_adres_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6632"/>
            <a:ext cx="3290207" cy="640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95536" y="332656"/>
            <a:ext cx="4609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Twoja reklama na portalu e-ZikoDermo.pl</a:t>
            </a:r>
            <a:endParaRPr lang="pl-PL" sz="2000" u="sng" dirty="0" smtClean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234888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l-PL" b="1" dirty="0" err="1" smtClean="0">
                <a:solidFill>
                  <a:srgbClr val="BF07A5"/>
                </a:solidFill>
              </a:rPr>
              <a:t>Baner</a:t>
            </a:r>
            <a:r>
              <a:rPr lang="pl-PL" b="1" dirty="0" smtClean="0">
                <a:solidFill>
                  <a:srgbClr val="BF07A5"/>
                </a:solidFill>
              </a:rPr>
              <a:t> na stronie głównej – widoczny dla wszystkich naszych klientów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BF07A5"/>
                </a:solidFill>
              </a:rPr>
              <a:t>Patronat kategorii – </a:t>
            </a:r>
            <a:r>
              <a:rPr lang="pl-PL" b="1" dirty="0" err="1" smtClean="0">
                <a:solidFill>
                  <a:srgbClr val="BF07A5"/>
                </a:solidFill>
              </a:rPr>
              <a:t>baner</a:t>
            </a:r>
            <a:r>
              <a:rPr lang="pl-PL" b="1" dirty="0" smtClean="0">
                <a:solidFill>
                  <a:srgbClr val="BF07A5"/>
                </a:solidFill>
              </a:rPr>
              <a:t> na </a:t>
            </a:r>
            <a:r>
              <a:rPr lang="pl-PL" b="1" dirty="0" err="1" smtClean="0">
                <a:solidFill>
                  <a:srgbClr val="BF07A5"/>
                </a:solidFill>
              </a:rPr>
              <a:t>podstronie</a:t>
            </a:r>
            <a:r>
              <a:rPr lang="pl-PL" b="1" dirty="0" smtClean="0">
                <a:solidFill>
                  <a:srgbClr val="BF07A5"/>
                </a:solidFill>
              </a:rPr>
              <a:t> jednej z kategorii, widoczny dla klientów danej kategorii produktów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BF07A5"/>
                </a:solidFill>
              </a:rPr>
              <a:t>Dedykowana </a:t>
            </a:r>
            <a:r>
              <a:rPr lang="pl-PL" b="1" dirty="0" err="1" smtClean="0">
                <a:solidFill>
                  <a:srgbClr val="BF07A5"/>
                </a:solidFill>
              </a:rPr>
              <a:t>podstrona</a:t>
            </a:r>
            <a:r>
              <a:rPr lang="pl-PL" b="1" dirty="0" smtClean="0">
                <a:solidFill>
                  <a:srgbClr val="BF07A5"/>
                </a:solidFill>
              </a:rPr>
              <a:t> dla Twojej marki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BF07A5"/>
                </a:solidFill>
              </a:rPr>
              <a:t>E-mailing do klientów naszej strony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b="1" dirty="0" smtClean="0">
              <a:solidFill>
                <a:srgbClr val="BF07A5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rgbClr val="BF07A5"/>
                </a:solidFill>
              </a:rPr>
              <a:t>Twój produkt na naszej stronie na </a:t>
            </a:r>
            <a:r>
              <a:rPr lang="pl-PL" b="1" dirty="0" err="1" smtClean="0">
                <a:solidFill>
                  <a:srgbClr val="BF07A5"/>
                </a:solidFill>
              </a:rPr>
              <a:t>Facebooku</a:t>
            </a:r>
            <a:endParaRPr lang="pl-PL" b="1" dirty="0">
              <a:solidFill>
                <a:srgbClr val="BF07A5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1196752"/>
            <a:ext cx="806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BF07A5"/>
                </a:solidFill>
                <a:latin typeface="+mj-lt"/>
              </a:rPr>
              <a:t>Reklama na naszym portalu poprawi twoją widoczność skłaniając naszych klientów do zakupu produktów Twojej marki. Możesz skorzystać z jednej z niżej wymienionych form reklamy:</a:t>
            </a:r>
            <a:endParaRPr lang="pl-PL" b="1" dirty="0">
              <a:solidFill>
                <a:srgbClr val="BF07A5"/>
              </a:solidFill>
              <a:latin typeface="+mj-lt"/>
            </a:endParaRPr>
          </a:p>
        </p:txBody>
      </p:sp>
      <p:pic>
        <p:nvPicPr>
          <p:cNvPr id="10" name="Obraz 9" descr="logo_ZD_adres_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5589240"/>
            <a:ext cx="3290207" cy="640635"/>
          </a:xfrm>
          <a:prstGeom prst="rect">
            <a:avLst/>
          </a:prstGeom>
        </p:spPr>
      </p:pic>
      <p:pic>
        <p:nvPicPr>
          <p:cNvPr id="13" name="Obraz 12" descr="ZiKO_APTEKA_NOWE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88640"/>
            <a:ext cx="1978701" cy="3319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4" y="404664"/>
            <a:ext cx="442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2.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Baner</a:t>
            </a:r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promocyjny na stronie głównej</a:t>
            </a:r>
            <a:endParaRPr lang="pl-PL" u="sng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7544" y="90872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BF07A5"/>
                </a:solidFill>
                <a:latin typeface="+mj-lt"/>
              </a:rPr>
              <a:t>Twoja reklama wyświetla się na stronie głównej portalu </a:t>
            </a:r>
            <a:r>
              <a:rPr lang="pl-PL" sz="1600" b="1" dirty="0" err="1" smtClean="0">
                <a:solidFill>
                  <a:srgbClr val="BF07A5"/>
                </a:solidFill>
                <a:latin typeface="+mj-lt"/>
              </a:rPr>
              <a:t>www.e-ZikoDermo.pl</a:t>
            </a:r>
            <a:r>
              <a:rPr lang="pl-PL" sz="1600" b="1" dirty="0" smtClean="0">
                <a:solidFill>
                  <a:srgbClr val="BF07A5"/>
                </a:solidFill>
                <a:latin typeface="+mj-lt"/>
              </a:rPr>
              <a:t>, w formacie JPG lub animacji </a:t>
            </a:r>
            <a:r>
              <a:rPr lang="pl-PL" sz="1600" b="1" dirty="0" err="1" smtClean="0">
                <a:solidFill>
                  <a:srgbClr val="BF07A5"/>
                </a:solidFill>
                <a:latin typeface="+mj-lt"/>
              </a:rPr>
              <a:t>flash</a:t>
            </a:r>
            <a:r>
              <a:rPr lang="pl-PL" sz="1600" b="1" dirty="0" smtClean="0">
                <a:solidFill>
                  <a:srgbClr val="BF07A5"/>
                </a:solidFill>
                <a:latin typeface="+mj-lt"/>
              </a:rPr>
              <a:t>, z </a:t>
            </a:r>
            <a:r>
              <a:rPr lang="pl-PL" sz="1600" b="1" dirty="0" err="1" smtClean="0">
                <a:solidFill>
                  <a:srgbClr val="BF07A5"/>
                </a:solidFill>
                <a:latin typeface="+mj-lt"/>
              </a:rPr>
              <a:t>podlinkowaniem</a:t>
            </a:r>
            <a:r>
              <a:rPr lang="pl-PL" sz="1600" b="1" dirty="0" smtClean="0">
                <a:solidFill>
                  <a:srgbClr val="BF07A5"/>
                </a:solidFill>
                <a:latin typeface="+mj-lt"/>
              </a:rPr>
              <a:t> do Twojego produktu. </a:t>
            </a:r>
            <a:endParaRPr lang="pl-PL" sz="1600" b="1" dirty="0">
              <a:solidFill>
                <a:srgbClr val="BF07A5"/>
              </a:solidFill>
              <a:latin typeface="+mj-lt"/>
            </a:endParaRPr>
          </a:p>
        </p:txBody>
      </p:sp>
      <p:pic>
        <p:nvPicPr>
          <p:cNvPr id="13" name="Obraz 12" descr="logo_ZD_adres_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96077"/>
            <a:ext cx="3290207" cy="640635"/>
          </a:xfrm>
          <a:prstGeom prst="rect">
            <a:avLst/>
          </a:prstGeom>
        </p:spPr>
      </p:pic>
      <p:pic>
        <p:nvPicPr>
          <p:cNvPr id="18" name="Obraz 17" descr="baner_slider_fla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23295"/>
            <a:ext cx="7715217" cy="4774057"/>
          </a:xfrm>
          <a:prstGeom prst="rect">
            <a:avLst/>
          </a:prstGeom>
        </p:spPr>
      </p:pic>
      <p:sp>
        <p:nvSpPr>
          <p:cNvPr id="19" name="Elipsa 18"/>
          <p:cNvSpPr/>
          <p:nvPr/>
        </p:nvSpPr>
        <p:spPr>
          <a:xfrm>
            <a:off x="2195736" y="3284984"/>
            <a:ext cx="5040560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6516216" y="4797152"/>
            <a:ext cx="223224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Łącznik prosty ze strzałką 27"/>
          <p:cNvCxnSpPr/>
          <p:nvPr/>
        </p:nvCxnSpPr>
        <p:spPr>
          <a:xfrm flipH="1">
            <a:off x="8604448" y="4149080"/>
            <a:ext cx="288032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rostokąt 28"/>
          <p:cNvSpPr/>
          <p:nvPr/>
        </p:nvSpPr>
        <p:spPr>
          <a:xfrm>
            <a:off x="611560" y="3429000"/>
            <a:ext cx="1728192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JPG  588*198 </a:t>
            </a:r>
            <a:r>
              <a:rPr lang="pl-PL" dirty="0" err="1" smtClean="0"/>
              <a:t>px</a:t>
            </a:r>
            <a:endParaRPr lang="pl-PL" dirty="0"/>
          </a:p>
        </p:txBody>
      </p:sp>
      <p:cxnSp>
        <p:nvCxnSpPr>
          <p:cNvPr id="31" name="Łącznik prosty ze strzałką 30"/>
          <p:cNvCxnSpPr/>
          <p:nvPr/>
        </p:nvCxnSpPr>
        <p:spPr>
          <a:xfrm>
            <a:off x="1187624" y="3933056"/>
            <a:ext cx="864096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/>
          <p:cNvSpPr/>
          <p:nvPr/>
        </p:nvSpPr>
        <p:spPr>
          <a:xfrm>
            <a:off x="8532440" y="2060848"/>
            <a:ext cx="432048" cy="22322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dirty="0" smtClean="0"/>
              <a:t>JPF/</a:t>
            </a:r>
            <a:r>
              <a:rPr lang="pl-PL" dirty="0" err="1" smtClean="0"/>
              <a:t>flash</a:t>
            </a:r>
            <a:r>
              <a:rPr lang="pl-PL" dirty="0" smtClean="0"/>
              <a:t> 198*200 </a:t>
            </a:r>
            <a:r>
              <a:rPr lang="pl-PL" dirty="0" err="1" smtClean="0"/>
              <a:t>px</a:t>
            </a:r>
            <a:endParaRPr lang="pl-P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4" y="404664"/>
            <a:ext cx="373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3.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Baner</a:t>
            </a:r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na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podstronie</a:t>
            </a:r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kategorii:</a:t>
            </a:r>
            <a:endParaRPr lang="pl-PL" u="sng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95536" y="148478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105273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BF07A5"/>
                </a:solidFill>
              </a:rPr>
              <a:t>Twoja reklama wyświetla się  w wybranej kategorii produktów (np. kremy na </a:t>
            </a:r>
            <a:r>
              <a:rPr lang="pl-PL" b="1" dirty="0" err="1" smtClean="0">
                <a:solidFill>
                  <a:srgbClr val="BF07A5"/>
                </a:solidFill>
              </a:rPr>
              <a:t>celulitis</a:t>
            </a:r>
            <a:r>
              <a:rPr lang="pl-PL" b="1" dirty="0" smtClean="0">
                <a:solidFill>
                  <a:srgbClr val="BF07A5"/>
                </a:solidFill>
              </a:rPr>
              <a:t>), sugerując klientowi jaką markę produktów wybrać z asortymentu. </a:t>
            </a:r>
            <a:r>
              <a:rPr lang="pl-PL" b="1" dirty="0" err="1" smtClean="0">
                <a:solidFill>
                  <a:srgbClr val="BF07A5"/>
                </a:solidFill>
              </a:rPr>
              <a:t>Baner</a:t>
            </a:r>
            <a:r>
              <a:rPr lang="pl-PL" b="1" dirty="0" smtClean="0">
                <a:solidFill>
                  <a:srgbClr val="BF07A5"/>
                </a:solidFill>
              </a:rPr>
              <a:t> bez możliwości </a:t>
            </a:r>
            <a:r>
              <a:rPr lang="pl-PL" b="1" dirty="0" err="1" smtClean="0">
                <a:solidFill>
                  <a:srgbClr val="BF07A5"/>
                </a:solidFill>
              </a:rPr>
              <a:t>linkowania</a:t>
            </a:r>
            <a:r>
              <a:rPr lang="pl-PL" b="1" dirty="0" smtClean="0">
                <a:solidFill>
                  <a:srgbClr val="BF07A5"/>
                </a:solidFill>
              </a:rPr>
              <a:t>. </a:t>
            </a:r>
            <a:endParaRPr lang="pl-PL" b="1" dirty="0">
              <a:solidFill>
                <a:srgbClr val="BF07A5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2646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logo_ZD_adres_2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4069"/>
            <a:ext cx="3290207" cy="64063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87624" y="1988840"/>
            <a:ext cx="20162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ZiKO_APTEKA_NOWE_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1978701" cy="331926"/>
          </a:xfrm>
          <a:prstGeom prst="rect">
            <a:avLst/>
          </a:prstGeom>
        </p:spPr>
      </p:pic>
      <p:sp>
        <p:nvSpPr>
          <p:cNvPr id="15" name="Elipsa 14"/>
          <p:cNvSpPr/>
          <p:nvPr/>
        </p:nvSpPr>
        <p:spPr>
          <a:xfrm>
            <a:off x="2123728" y="2996952"/>
            <a:ext cx="540060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67544" y="404664"/>
            <a:ext cx="577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4.. Dedykowana Twojej Marce </a:t>
            </a:r>
            <a:r>
              <a:rPr lang="pl-PL" sz="2000" b="1" u="sng" dirty="0" err="1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podstrona</a:t>
            </a:r>
            <a:r>
              <a:rPr lang="pl-PL" sz="2000" b="1" u="sng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 na portalu:</a:t>
            </a:r>
            <a:endParaRPr lang="pl-PL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1916832"/>
            <a:ext cx="499255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971600" y="112474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BF07A5"/>
                </a:solidFill>
              </a:rPr>
              <a:t>Specjalna </a:t>
            </a:r>
            <a:r>
              <a:rPr lang="pl-PL" b="1" dirty="0" err="1" smtClean="0">
                <a:solidFill>
                  <a:srgbClr val="BF07A5"/>
                </a:solidFill>
              </a:rPr>
              <a:t>podstrona</a:t>
            </a:r>
            <a:r>
              <a:rPr lang="pl-PL" b="1" dirty="0" smtClean="0">
                <a:solidFill>
                  <a:srgbClr val="BF07A5"/>
                </a:solidFill>
              </a:rPr>
              <a:t> poświęcona jest twojej marce. Zawiera Twoje logo, opis Twojej marki oraz linki do Twoich produktów: </a:t>
            </a:r>
            <a:endParaRPr lang="pl-PL" b="1" dirty="0">
              <a:solidFill>
                <a:srgbClr val="BF07A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132856"/>
            <a:ext cx="3457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Łącznik prosty ze strzałką 11"/>
          <p:cNvCxnSpPr/>
          <p:nvPr/>
        </p:nvCxnSpPr>
        <p:spPr>
          <a:xfrm flipH="1">
            <a:off x="5292080" y="3789040"/>
            <a:ext cx="936104" cy="0"/>
          </a:xfrm>
          <a:prstGeom prst="straightConnector1">
            <a:avLst/>
          </a:prstGeom>
          <a:ln>
            <a:solidFill>
              <a:srgbClr val="BF07A5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logo_ZD_adres_20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5589240"/>
            <a:ext cx="3290207" cy="640635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395536" y="1772816"/>
            <a:ext cx="172819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7884368" y="2132856"/>
            <a:ext cx="108012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6012160" y="4869160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5695</TotalTime>
  <Words>498</Words>
  <Application>Microsoft Office PowerPoint</Application>
  <PresentationFormat>Affichage à l'écran (4:3)</PresentationFormat>
  <Paragraphs>85</Paragraphs>
  <Slides>11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Motyw pakietu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www.dermoPORADY.pl     więcej niż zakupy!</dc:title>
  <dc:creator>Kasia</dc:creator>
  <cp:lastModifiedBy>NicoC</cp:lastModifiedBy>
  <cp:revision>369</cp:revision>
  <dcterms:created xsi:type="dcterms:W3CDTF">2012-04-30T14:17:56Z</dcterms:created>
  <dcterms:modified xsi:type="dcterms:W3CDTF">2013-05-22T13:52:03Z</dcterms:modified>
</cp:coreProperties>
</file>