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1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71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60.xml" ContentType="application/vnd.openxmlformats-officedocument.presentationml.slideLayout+xml"/>
  <Override PartName="/ppt/theme/theme18.xml" ContentType="application/vnd.openxmlformats-officedocument.theme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notesSlides/notesSlide30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Masters/slideMaster16.xml" ContentType="application/vnd.openxmlformats-officedocument.presentationml.slideMaster+xml"/>
  <Override PartName="/ppt/slides/slide22.xml" ContentType="application/vnd.openxmlformats-officedocument.presentationml.slide+xml"/>
  <Override PartName="/ppt/slideLayouts/slideLayout32.xml" ContentType="application/vnd.openxmlformats-officedocument.presentationml.slideLayout+xml"/>
  <Override PartName="/ppt/slideLayouts/slideLayout132.xml" ContentType="application/vnd.openxmlformats-officedocument.presentationml.slideLayout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charts/chart10.xml" ContentType="application/vnd.openxmlformats-officedocument.drawingml.char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159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48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3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62.xml" ContentType="application/vnd.openxmlformats-officedocument.presentationml.slideLayout+xml"/>
  <Override PartName="/ppt/notesSlides/notesSlide18.xml" ContentType="application/vnd.openxmlformats-officedocument.presentationml.notesSlide+xml"/>
  <Override PartName="/ppt/slideMasters/slideMaster17.xml" ContentType="application/vnd.openxmlformats-officedocument.presentationml.slideMaster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6.xml" ContentType="application/vnd.openxmlformats-officedocument.theme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32.xml" ContentType="application/vnd.openxmlformats-officedocument.presentationml.notesSlide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70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slideMasters/slideMaster14.xml" ContentType="application/vnd.openxmlformats-officedocument.presentationml.slideMaster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7.xml" ContentType="application/vnd.openxmlformats-officedocument.theme+xml"/>
  <Override PartName="/ppt/notesSlides/notesSlide22.xml" ContentType="application/vnd.openxmlformats-officedocument.presentationml.notesSlide+xml"/>
  <Override PartName="/ppt/charts/chart12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68.xml" ContentType="application/vnd.openxmlformats-officedocument.presentationml.slideLayout+xml"/>
  <Override PartName="/ppt/charts/chart2.xml" ContentType="application/vnd.openxmlformats-officedocument.drawingml.chart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s/slide32.xml" ContentType="application/vnd.openxmlformats-officedocument.presentationml.slide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Masters/slideMaster15.xml" ContentType="application/vnd.openxmlformats-officedocument.presentationml.slide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  <Override PartName="/ppt/notesSlides/notesSlide23.xml" ContentType="application/vnd.openxmlformats-officedocument.presentationml.notesSlide+xml"/>
  <Override PartName="/ppt/theme/theme14.xml" ContentType="application/vnd.openxmlformats-officedocument.them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47.xml" ContentType="application/vnd.openxmlformats-officedocument.presentationml.slideLayout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50.xml" ContentType="application/vnd.openxmlformats-officedocument.presentationml.slideLayout+xml"/>
  <Override PartName="/ppt/theme/theme19.xml" ContentType="application/vnd.openxmlformats-officedocument.theme+xml"/>
  <Override PartName="/ppt/charts/chart14.xml" ContentType="application/vnd.openxmlformats-officedocument.drawingml.chart+xml"/>
  <Override PartName="/ppt/slideLayouts/slideLayout5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Layouts/slideLayout99.xml" ContentType="application/vnd.openxmlformats-officedocument.presentationml.slideLayout+xml"/>
  <Override PartName="/ppt/charts/chart4.xml" ContentType="application/vnd.openxmlformats-officedocument.drawingml.chart+xml"/>
  <Override PartName="/ppt/handoutMasters/handoutMaster1.xml" ContentType="application/vnd.openxmlformats-officedocument.presentationml.handoutMaster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5" r:id="rId2"/>
    <p:sldMasterId id="2147483663" r:id="rId3"/>
    <p:sldMasterId id="2147483669" r:id="rId4"/>
    <p:sldMasterId id="2147483664" r:id="rId5"/>
    <p:sldMasterId id="2147483671" r:id="rId6"/>
    <p:sldMasterId id="2147483668" r:id="rId7"/>
    <p:sldMasterId id="2147483672" r:id="rId8"/>
    <p:sldMasterId id="2147483673" r:id="rId9"/>
    <p:sldMasterId id="2147483674" r:id="rId10"/>
    <p:sldMasterId id="2147483869" r:id="rId11"/>
    <p:sldMasterId id="2147483881" r:id="rId12"/>
    <p:sldMasterId id="2147484091" r:id="rId13"/>
    <p:sldMasterId id="2147484103" r:id="rId14"/>
    <p:sldMasterId id="2147484115" r:id="rId15"/>
    <p:sldMasterId id="2147484127" r:id="rId16"/>
    <p:sldMasterId id="2147484139" r:id="rId17"/>
  </p:sldMasterIdLst>
  <p:notesMasterIdLst>
    <p:notesMasterId r:id="rId50"/>
  </p:notesMasterIdLst>
  <p:handoutMasterIdLst>
    <p:handoutMasterId r:id="rId51"/>
  </p:handoutMasterIdLst>
  <p:sldIdLst>
    <p:sldId id="837" r:id="rId18"/>
    <p:sldId id="829" r:id="rId19"/>
    <p:sldId id="1137" r:id="rId20"/>
    <p:sldId id="1062" r:id="rId21"/>
    <p:sldId id="1070" r:id="rId22"/>
    <p:sldId id="1151" r:id="rId23"/>
    <p:sldId id="1238" r:id="rId24"/>
    <p:sldId id="1245" r:id="rId25"/>
    <p:sldId id="1278" r:id="rId26"/>
    <p:sldId id="1236" r:id="rId27"/>
    <p:sldId id="1246" r:id="rId28"/>
    <p:sldId id="1247" r:id="rId29"/>
    <p:sldId id="1248" r:id="rId30"/>
    <p:sldId id="1249" r:id="rId31"/>
    <p:sldId id="1250" r:id="rId32"/>
    <p:sldId id="1251" r:id="rId33"/>
    <p:sldId id="1252" r:id="rId34"/>
    <p:sldId id="1253" r:id="rId35"/>
    <p:sldId id="1254" r:id="rId36"/>
    <p:sldId id="1255" r:id="rId37"/>
    <p:sldId id="1256" r:id="rId38"/>
    <p:sldId id="1257" r:id="rId39"/>
    <p:sldId id="1258" r:id="rId40"/>
    <p:sldId id="1259" r:id="rId41"/>
    <p:sldId id="1260" r:id="rId42"/>
    <p:sldId id="1276" r:id="rId43"/>
    <p:sldId id="1279" r:id="rId44"/>
    <p:sldId id="1131" r:id="rId45"/>
    <p:sldId id="1277" r:id="rId46"/>
    <p:sldId id="1243" r:id="rId47"/>
    <p:sldId id="1244" r:id="rId48"/>
    <p:sldId id="1242" r:id="rId49"/>
  </p:sldIdLst>
  <p:sldSz cx="9906000" cy="6858000" type="A4"/>
  <p:notesSz cx="7099300" cy="10234613"/>
  <p:defaultTextStyle>
    <a:defPPr>
      <a:defRPr lang="fr-FR"/>
    </a:defPPr>
    <a:lvl1pPr algn="r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0309E"/>
    <a:srgbClr val="009999"/>
    <a:srgbClr val="009900"/>
    <a:srgbClr val="008000"/>
    <a:srgbClr val="FF0000"/>
    <a:srgbClr val="666633"/>
    <a:srgbClr val="8EB4E3"/>
    <a:srgbClr val="7FAC00"/>
    <a:srgbClr val="99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06" autoAdjust="0"/>
    <p:restoredTop sz="99271" autoAdjust="0"/>
  </p:normalViewPr>
  <p:slideViewPr>
    <p:cSldViewPr snapToGrid="0">
      <p:cViewPr varScale="1">
        <p:scale>
          <a:sx n="99" d="100"/>
          <a:sy n="99" d="100"/>
        </p:scale>
        <p:origin x="-102" y="-264"/>
      </p:cViewPr>
      <p:guideLst>
        <p:guide orient="horz" pos="3345"/>
        <p:guide orient="horz" pos="2456"/>
        <p:guide orient="horz" pos="2930"/>
        <p:guide pos="4607"/>
        <p:guide pos="4914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012"/>
    </p:cViewPr>
  </p:sorterViewPr>
  <p:notesViewPr>
    <p:cSldViewPr snapToGrid="0">
      <p:cViewPr varScale="1">
        <p:scale>
          <a:sx n="74" d="100"/>
          <a:sy n="74" d="100"/>
        </p:scale>
        <p:origin x="-2190" y="-102"/>
      </p:cViewPr>
      <p:guideLst>
        <p:guide orient="horz" pos="3224"/>
        <p:guide pos="2237"/>
      </p:guideLst>
    </p:cSldViewPr>
  </p:notes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slide" Target="slides/slide30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slide" Target="slides/slide29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slide" Target="slides/slide24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slide" Target="slides/slide28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slide" Target="slides/slide32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slide" Target="slides/slide27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slide" Target="slides/slide31.xml"/><Relationship Id="rId8" Type="http://schemas.openxmlformats.org/officeDocument/2006/relationships/slideMaster" Target="slideMasters/slideMaster8.xml"/><Relationship Id="rId51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view3D>
      <c:depthPercent val="100"/>
      <c:rAngAx val="1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2.1153846153846211E-2"/>
          <c:y val="0"/>
          <c:w val="0.70873570660068974"/>
          <c:h val="1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339933"/>
            </a:solidFill>
          </c:spPr>
          <c:dLbls>
            <c:txPr>
              <a:bodyPr/>
              <a:lstStyle/>
              <a:p>
                <a:pPr>
                  <a:defRPr sz="1000" b="1">
                    <a:latin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Feuil1!$B$2:$B$6</c:f>
              <c:numCache>
                <c:formatCode>0%</c:formatCode>
                <c:ptCount val="5"/>
                <c:pt idx="1">
                  <c:v>0.18000000000000002</c:v>
                </c:pt>
                <c:pt idx="2">
                  <c:v>0.25</c:v>
                </c:pt>
                <c:pt idx="3">
                  <c:v>0.25</c:v>
                </c:pt>
                <c:pt idx="4">
                  <c:v>0.55000000000000004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spPr>
            <a:noFill/>
            <a:ln>
              <a:noFill/>
            </a:ln>
          </c:spPr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Feuil1!$C$2:$C$6</c:f>
              <c:numCache>
                <c:formatCode>0%</c:formatCode>
                <c:ptCount val="5"/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rgbClr val="92D050"/>
            </a:solidFill>
          </c:spPr>
          <c:dLbls>
            <c:txPr>
              <a:bodyPr/>
              <a:lstStyle/>
              <a:p>
                <a:pPr>
                  <a:defRPr sz="1000" b="1">
                    <a:latin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Feuil1!$D$2:$D$6</c:f>
              <c:numCache>
                <c:formatCode>0%</c:formatCode>
                <c:ptCount val="5"/>
                <c:pt idx="1">
                  <c:v>0.26</c:v>
                </c:pt>
                <c:pt idx="2">
                  <c:v>0.26</c:v>
                </c:pt>
                <c:pt idx="3">
                  <c:v>0.28000000000000008</c:v>
                </c:pt>
                <c:pt idx="4">
                  <c:v>0.26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Série 4</c:v>
                </c:pt>
              </c:strCache>
            </c:strRef>
          </c:tx>
          <c:spPr>
            <a:noFill/>
          </c:spPr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Feuil1!$E$2:$E$6</c:f>
              <c:numCache>
                <c:formatCode>0%</c:formatCode>
                <c:ptCount val="5"/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Série 5</c:v>
                </c:pt>
              </c:strCache>
            </c:strRef>
          </c:tx>
          <c:spPr>
            <a:solidFill>
              <a:srgbClr val="FFC000"/>
            </a:solidFill>
          </c:spPr>
          <c:dLbls>
            <c:dLbl>
              <c:idx val="1"/>
              <c:layout>
                <c:manualLayout>
                  <c:x val="1.3788350342222658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1030680273778041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5.5153401368890414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latin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Feuil1!$F$2:$F$6</c:f>
              <c:numCache>
                <c:formatCode>0%</c:formatCode>
                <c:ptCount val="5"/>
                <c:pt idx="1">
                  <c:v>0.24000000000000002</c:v>
                </c:pt>
                <c:pt idx="2">
                  <c:v>0.21000000000000002</c:v>
                </c:pt>
                <c:pt idx="3">
                  <c:v>0.23</c:v>
                </c:pt>
                <c:pt idx="4">
                  <c:v>0.1</c:v>
                </c:pt>
              </c:numCache>
            </c:numRef>
          </c:val>
        </c:ser>
        <c:ser>
          <c:idx val="5"/>
          <c:order val="5"/>
          <c:tx>
            <c:strRef>
              <c:f>Feuil1!$G$1</c:f>
              <c:strCache>
                <c:ptCount val="1"/>
                <c:pt idx="0">
                  <c:v>Série 6</c:v>
                </c:pt>
              </c:strCache>
            </c:strRef>
          </c:tx>
          <c:spPr>
            <a:noFill/>
            <a:ln>
              <a:noFill/>
            </a:ln>
          </c:spPr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Feuil1!$G$2:$G$6</c:f>
              <c:numCache>
                <c:formatCode>0%</c:formatCode>
                <c:ptCount val="5"/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</c:numCache>
            </c:numRef>
          </c:val>
        </c:ser>
        <c:ser>
          <c:idx val="6"/>
          <c:order val="6"/>
          <c:tx>
            <c:strRef>
              <c:f>Feuil1!$H$1</c:f>
              <c:strCache>
                <c:ptCount val="1"/>
                <c:pt idx="0">
                  <c:v>Série 7</c:v>
                </c:pt>
              </c:strCache>
            </c:strRef>
          </c:tx>
          <c:spPr>
            <a:solidFill>
              <a:srgbClr val="FF6600"/>
            </a:solidFill>
          </c:spPr>
          <c:dLbls>
            <c:dLbl>
              <c:idx val="1"/>
              <c:layout>
                <c:manualLayout>
                  <c:x val="1.9303690479111523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2.4819030616000756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3.0334370752889788E-2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1.3788350342222517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latin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Feuil1!$H$2:$H$6</c:f>
              <c:numCache>
                <c:formatCode>0%</c:formatCode>
                <c:ptCount val="5"/>
                <c:pt idx="1">
                  <c:v>0.30000000000000004</c:v>
                </c:pt>
                <c:pt idx="2">
                  <c:v>0.26</c:v>
                </c:pt>
                <c:pt idx="3">
                  <c:v>0.22000000000000003</c:v>
                </c:pt>
                <c:pt idx="4">
                  <c:v>8.0000000000000016E-2</c:v>
                </c:pt>
              </c:numCache>
            </c:numRef>
          </c:val>
        </c:ser>
        <c:ser>
          <c:idx val="7"/>
          <c:order val="7"/>
          <c:tx>
            <c:strRef>
              <c:f>Feuil1!$I$1</c:f>
              <c:strCache>
                <c:ptCount val="1"/>
                <c:pt idx="0">
                  <c:v>Série 8</c:v>
                </c:pt>
              </c:strCache>
            </c:strRef>
          </c:tx>
          <c:spPr>
            <a:noFill/>
            <a:ln>
              <a:noFill/>
            </a:ln>
          </c:spPr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Feuil1!$I$2:$I$6</c:f>
              <c:numCache>
                <c:formatCode>0%</c:formatCode>
                <c:ptCount val="5"/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</c:numCache>
            </c:numRef>
          </c:val>
        </c:ser>
        <c:ser>
          <c:idx val="8"/>
          <c:order val="8"/>
          <c:tx>
            <c:strRef>
              <c:f>Feuil1!$J$1</c:f>
              <c:strCache>
                <c:ptCount val="1"/>
                <c:pt idx="0">
                  <c:v>Série 9</c:v>
                </c:pt>
              </c:strCache>
            </c:strRef>
          </c:tx>
          <c:dLbls>
            <c:dLbl>
              <c:idx val="0"/>
              <c:layout>
                <c:manualLayout>
                  <c:x val="4.9638061232001408E-2"/>
                  <c:y val="-1.9366525102959529E-2"/>
                </c:manualLayout>
              </c:layout>
              <c:showVal val="1"/>
            </c:dLbl>
            <c:dLbl>
              <c:idx val="1"/>
              <c:layout>
                <c:manualLayout>
                  <c:x val="4.1365051026667536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4.6880391163556571E-2"/>
                  <c:y val="-3.1080031080031279E-3"/>
                </c:manualLayout>
              </c:layout>
              <c:showVal val="1"/>
            </c:dLbl>
            <c:dLbl>
              <c:idx val="3"/>
              <c:layout>
                <c:manualLayout>
                  <c:x val="5.2395731300446363E-2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4.4122721095112442E-2"/>
                  <c:y val="-6.8987527217157021E-3"/>
                </c:manualLayout>
              </c:layout>
              <c:showVal val="1"/>
            </c:dLbl>
            <c:dLbl>
              <c:idx val="5"/>
              <c:layout>
                <c:manualLayout>
                  <c:x val="4.4122721095112505E-2"/>
                  <c:y val="-1.5540015540015658E-2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latin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Feuil1!$J$2:$J$6</c:f>
              <c:numCache>
                <c:formatCode>0%</c:formatCode>
                <c:ptCount val="5"/>
                <c:pt idx="1">
                  <c:v>2.0000000000000004E-2</c:v>
                </c:pt>
                <c:pt idx="2">
                  <c:v>2.0000000000000004E-2</c:v>
                </c:pt>
                <c:pt idx="3">
                  <c:v>2.0000000000000004E-2</c:v>
                </c:pt>
                <c:pt idx="4">
                  <c:v>1.0000000000000002E-2</c:v>
                </c:pt>
              </c:numCache>
            </c:numRef>
          </c:val>
        </c:ser>
        <c:gapWidth val="45"/>
        <c:gapDepth val="88"/>
        <c:shape val="cylinder"/>
        <c:axId val="104932480"/>
        <c:axId val="104934400"/>
        <c:axId val="0"/>
      </c:bar3DChart>
      <c:catAx>
        <c:axId val="104932480"/>
        <c:scaling>
          <c:orientation val="minMax"/>
        </c:scaling>
        <c:delete val="1"/>
        <c:axPos val="l"/>
        <c:numFmt formatCode="General" sourceLinked="1"/>
        <c:tickLblPos val="nextTo"/>
        <c:crossAx val="104934400"/>
        <c:crosses val="autoZero"/>
        <c:auto val="1"/>
        <c:lblAlgn val="ctr"/>
        <c:lblOffset val="100"/>
      </c:catAx>
      <c:valAx>
        <c:axId val="104934400"/>
        <c:scaling>
          <c:orientation val="minMax"/>
        </c:scaling>
        <c:delete val="1"/>
        <c:axPos val="b"/>
        <c:numFmt formatCode="General" sourceLinked="1"/>
        <c:tickLblPos val="nextTo"/>
        <c:crossAx val="104932480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gap"/>
  </c:chart>
  <c:txPr>
    <a:bodyPr/>
    <a:lstStyle/>
    <a:p>
      <a:pPr>
        <a:defRPr sz="1797"/>
      </a:pPr>
      <a:endParaRPr lang="fr-F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7.2303805774278224E-2"/>
          <c:y val="1.9070374015748508E-2"/>
          <c:w val="0.92769613419603691"/>
          <c:h val="0.93060925196852828"/>
        </c:manualLayout>
      </c:layou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La manière dont il s’exprime</c:v>
                </c:pt>
              </c:strCache>
            </c:strRef>
          </c:tx>
          <c:spPr>
            <a:ln>
              <a:solidFill>
                <a:srgbClr val="009999"/>
              </a:solidFill>
            </a:ln>
          </c:spPr>
          <c:marker>
            <c:symbol val="circle"/>
            <c:size val="6"/>
            <c:spPr>
              <a:solidFill>
                <a:srgbClr val="009999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6.2500000000000134E-3"/>
                  <c:y val="9.3750000000001766E-3"/>
                </c:manualLayout>
              </c:layout>
              <c:dLblPos val="t"/>
              <c:showVal val="1"/>
            </c:dLbl>
            <c:dLbl>
              <c:idx val="1"/>
              <c:layout>
                <c:manualLayout>
                  <c:x val="6.2500000000000134E-3"/>
                  <c:y val="9.3750000000001766E-3"/>
                </c:manualLayout>
              </c:layout>
              <c:dLblPos val="t"/>
              <c:showVal val="1"/>
            </c:dLbl>
            <c:dLbl>
              <c:idx val="2"/>
              <c:layout>
                <c:manualLayout>
                  <c:x val="8.3333333333333558E-3"/>
                  <c:y val="9.3750000000001766E-3"/>
                </c:manualLayout>
              </c:layout>
              <c:dLblPos val="t"/>
              <c:showVal val="1"/>
            </c:dLbl>
            <c:dLbl>
              <c:idx val="3"/>
              <c:layout>
                <c:manualLayout>
                  <c:x val="-1.3519513254260556E-7"/>
                  <c:y val="1.6239905331557145E-2"/>
                </c:manualLayout>
              </c:layout>
              <c:dLblPos val="t"/>
              <c:showVal val="1"/>
            </c:dLbl>
            <c:dLbl>
              <c:idx val="4"/>
              <c:layout>
                <c:manualLayout>
                  <c:x val="5.5962962814408599E-3"/>
                  <c:y val="1.485581451498566E-2"/>
                </c:manualLayout>
              </c:layout>
              <c:dLblPos val="t"/>
              <c:showVal val="1"/>
            </c:dLbl>
            <c:dLbl>
              <c:idx val="5"/>
              <c:layout>
                <c:manualLayout>
                  <c:x val="5.2696082329814434E-3"/>
                  <c:y val="4.3876801879892915E-2"/>
                </c:manualLayout>
              </c:layout>
              <c:dLblPos val="t"/>
              <c:showVal val="1"/>
            </c:dLbl>
            <c:dLbl>
              <c:idx val="6"/>
              <c:layout>
                <c:manualLayout>
                  <c:x val="3.5130721553209452E-3"/>
                  <c:y val="7.1310155661085797E-2"/>
                </c:manualLayout>
              </c:layout>
              <c:dLblPos val="t"/>
              <c:showVal val="1"/>
            </c:dLbl>
            <c:dLbl>
              <c:idx val="7"/>
              <c:layout>
                <c:manualLayout>
                  <c:x val="1.7565360776604709E-3"/>
                  <c:y val="5.3482616745814532E-2"/>
                </c:manualLayout>
              </c:layout>
              <c:dLblPos val="t"/>
              <c:showVal val="1"/>
            </c:dLbl>
            <c:dLbl>
              <c:idx val="8"/>
              <c:layout>
                <c:manualLayout>
                  <c:x val="3.5130721553209452E-3"/>
                  <c:y val="6.3036530759388434E-2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rgbClr val="009999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Feuil1!$B$1:$J$1</c:f>
              <c:strCache>
                <c:ptCount val="9"/>
                <c:pt idx="0">
                  <c:v>v38b</c:v>
                </c:pt>
                <c:pt idx="1">
                  <c:v>V39</c:v>
                </c:pt>
                <c:pt idx="2">
                  <c:v>V40</c:v>
                </c:pt>
                <c:pt idx="3">
                  <c:v>v41</c:v>
                </c:pt>
                <c:pt idx="4">
                  <c:v>v42</c:v>
                </c:pt>
                <c:pt idx="5">
                  <c:v>v43</c:v>
                </c:pt>
                <c:pt idx="6">
                  <c:v>v44</c:v>
                </c:pt>
                <c:pt idx="7">
                  <c:v>v45</c:v>
                </c:pt>
                <c:pt idx="8">
                  <c:v>v46</c:v>
                </c:pt>
              </c:strCache>
            </c:strRef>
          </c:cat>
          <c:val>
            <c:numRef>
              <c:f>Feuil1!$B$2:$J$2</c:f>
              <c:numCache>
                <c:formatCode>0%</c:formatCode>
                <c:ptCount val="9"/>
                <c:pt idx="0">
                  <c:v>0.53</c:v>
                </c:pt>
                <c:pt idx="1">
                  <c:v>0.56000000000000005</c:v>
                </c:pt>
                <c:pt idx="2">
                  <c:v>0.52</c:v>
                </c:pt>
                <c:pt idx="3">
                  <c:v>0.49000000000000005</c:v>
                </c:pt>
                <c:pt idx="4">
                  <c:v>0.49000000000000005</c:v>
                </c:pt>
                <c:pt idx="5">
                  <c:v>0.52</c:v>
                </c:pt>
                <c:pt idx="6">
                  <c:v>0.48000000000000004</c:v>
                </c:pt>
                <c:pt idx="7">
                  <c:v>0.5</c:v>
                </c:pt>
                <c:pt idx="8">
                  <c:v>0.45</c:v>
                </c:pt>
              </c:numCache>
            </c:numRef>
          </c:val>
          <c:smooth val="1"/>
        </c:ser>
        <c:marker val="1"/>
        <c:axId val="142987648"/>
        <c:axId val="142988800"/>
      </c:lineChart>
      <c:catAx>
        <c:axId val="142987648"/>
        <c:scaling>
          <c:orientation val="minMax"/>
        </c:scaling>
        <c:delete val="1"/>
        <c:axPos val="b"/>
        <c:tickLblPos val="nextTo"/>
        <c:crossAx val="142988800"/>
        <c:crosses val="autoZero"/>
        <c:auto val="1"/>
        <c:lblAlgn val="ctr"/>
        <c:lblOffset val="100"/>
      </c:catAx>
      <c:valAx>
        <c:axId val="142988800"/>
        <c:scaling>
          <c:orientation val="minMax"/>
          <c:max val="0.64000000000000501"/>
          <c:min val="0.45"/>
        </c:scaling>
        <c:delete val="1"/>
        <c:axPos val="l"/>
        <c:numFmt formatCode="0%" sourceLinked="1"/>
        <c:tickLblPos val="nextTo"/>
        <c:crossAx val="1429876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7.230387164927346E-2"/>
          <c:y val="1.2423127511823084E-3"/>
          <c:w val="0.92769613419603691"/>
          <c:h val="0.93060925196852795"/>
        </c:manualLayout>
      </c:layou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Sa capacité à rassembler les Français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circle"/>
            <c:size val="6"/>
            <c:spPr>
              <a:solidFill>
                <a:srgbClr val="00B0F0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6.2499830274195534E-3"/>
                  <c:y val="0.29461622362191031"/>
                </c:manualLayout>
              </c:layout>
              <c:dLblPos val="t"/>
              <c:showVal val="1"/>
            </c:dLbl>
            <c:dLbl>
              <c:idx val="1"/>
              <c:layout>
                <c:manualLayout>
                  <c:x val="6.2500000000000134E-3"/>
                  <c:y val="9.3750000000001766E-3"/>
                </c:manualLayout>
              </c:layout>
              <c:dLblPos val="t"/>
              <c:showVal val="1"/>
            </c:dLbl>
            <c:dLbl>
              <c:idx val="2"/>
              <c:layout>
                <c:manualLayout>
                  <c:x val="8.3333333333333558E-3"/>
                  <c:y val="9.3750000000001766E-3"/>
                </c:manualLayout>
              </c:layout>
              <c:dLblPos val="t"/>
              <c:showVal val="1"/>
            </c:dLbl>
            <c:dLbl>
              <c:idx val="3"/>
              <c:layout>
                <c:manualLayout>
                  <c:x val="5.1731067425952026E-3"/>
                  <c:y val="1.6239905331557145E-2"/>
                </c:manualLayout>
              </c:layout>
              <c:dLblPos val="t"/>
              <c:showVal val="1"/>
            </c:dLbl>
            <c:dLbl>
              <c:idx val="4"/>
              <c:layout>
                <c:manualLayout>
                  <c:x val="5.5963350088665403E-3"/>
                  <c:y val="0.10399350909134297"/>
                </c:manualLayout>
              </c:layout>
              <c:dLblPos val="t"/>
              <c:showVal val="1"/>
            </c:dLbl>
            <c:dLbl>
              <c:idx val="5"/>
              <c:layout>
                <c:manualLayout>
                  <c:x val="5.2696082329814434E-3"/>
                  <c:y val="4.3876801879892915E-2"/>
                </c:manualLayout>
              </c:layout>
              <c:dLblPos val="t"/>
              <c:showVal val="1"/>
            </c:dLbl>
            <c:dLbl>
              <c:idx val="6"/>
              <c:layout>
                <c:manualLayout>
                  <c:x val="3.5130721553209452E-3"/>
                  <c:y val="7.1310155661085797E-2"/>
                </c:manualLayout>
              </c:layout>
              <c:dLblPos val="t"/>
              <c:showVal val="1"/>
            </c:dLbl>
            <c:dLbl>
              <c:idx val="7"/>
              <c:layout>
                <c:manualLayout>
                  <c:x val="6.9298367101979412E-3"/>
                  <c:y val="0.12479277240690199"/>
                </c:manualLayout>
              </c:layout>
              <c:dLblPos val="t"/>
              <c:showVal val="1"/>
            </c:dLbl>
            <c:dLbl>
              <c:idx val="8"/>
              <c:layout>
                <c:manualLayout>
                  <c:x val="3.5130721553209452E-3"/>
                  <c:y val="6.3036530759388434E-2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rgbClr val="00B0F0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Feuil1!$B$1:$J$1</c:f>
              <c:strCache>
                <c:ptCount val="9"/>
                <c:pt idx="0">
                  <c:v>v38b</c:v>
                </c:pt>
                <c:pt idx="1">
                  <c:v>V39</c:v>
                </c:pt>
                <c:pt idx="2">
                  <c:v>V40</c:v>
                </c:pt>
                <c:pt idx="3">
                  <c:v>v41</c:v>
                </c:pt>
                <c:pt idx="4">
                  <c:v>v42</c:v>
                </c:pt>
                <c:pt idx="5">
                  <c:v>v43</c:v>
                </c:pt>
                <c:pt idx="6">
                  <c:v>v44</c:v>
                </c:pt>
                <c:pt idx="7">
                  <c:v>v45</c:v>
                </c:pt>
                <c:pt idx="8">
                  <c:v>v46</c:v>
                </c:pt>
              </c:strCache>
            </c:strRef>
          </c:cat>
          <c:val>
            <c:numRef>
              <c:f>Feuil1!$B$2:$J$2</c:f>
              <c:numCache>
                <c:formatCode>0%</c:formatCode>
                <c:ptCount val="9"/>
                <c:pt idx="0">
                  <c:v>0.36000000000000004</c:v>
                </c:pt>
                <c:pt idx="1">
                  <c:v>0.29000000000000004</c:v>
                </c:pt>
                <c:pt idx="2">
                  <c:v>0.30000000000000004</c:v>
                </c:pt>
                <c:pt idx="3">
                  <c:v>0.31000000000000005</c:v>
                </c:pt>
                <c:pt idx="4">
                  <c:v>0.26</c:v>
                </c:pt>
                <c:pt idx="5">
                  <c:v>0.23</c:v>
                </c:pt>
                <c:pt idx="6">
                  <c:v>0.28000000000000008</c:v>
                </c:pt>
                <c:pt idx="7">
                  <c:v>0.25</c:v>
                </c:pt>
                <c:pt idx="8">
                  <c:v>0.28000000000000008</c:v>
                </c:pt>
              </c:numCache>
            </c:numRef>
          </c:val>
          <c:smooth val="1"/>
        </c:ser>
        <c:marker val="1"/>
        <c:axId val="143426688"/>
        <c:axId val="143428224"/>
      </c:lineChart>
      <c:catAx>
        <c:axId val="143426688"/>
        <c:scaling>
          <c:orientation val="minMax"/>
        </c:scaling>
        <c:delete val="1"/>
        <c:axPos val="b"/>
        <c:tickLblPos val="nextTo"/>
        <c:crossAx val="143428224"/>
        <c:crosses val="autoZero"/>
        <c:auto val="1"/>
        <c:lblAlgn val="ctr"/>
        <c:lblOffset val="100"/>
      </c:catAx>
      <c:valAx>
        <c:axId val="143428224"/>
        <c:scaling>
          <c:orientation val="minMax"/>
          <c:max val="0.48000000000000032"/>
          <c:min val="0.15000000000000024"/>
        </c:scaling>
        <c:delete val="1"/>
        <c:axPos val="l"/>
        <c:numFmt formatCode="0%" sourceLinked="1"/>
        <c:tickLblPos val="nextTo"/>
        <c:crossAx val="1434266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7.2303805774278224E-2"/>
          <c:y val="1.9070374015748501E-2"/>
          <c:w val="0.92769613419603691"/>
          <c:h val="0.93060925196852795"/>
        </c:manualLayout>
      </c:layou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Son comportement concernant sa vie privée</c:v>
                </c:pt>
              </c:strCache>
            </c:strRef>
          </c:tx>
          <c:spPr>
            <a:ln>
              <a:solidFill>
                <a:srgbClr val="F0309E"/>
              </a:solidFill>
            </a:ln>
          </c:spPr>
          <c:marker>
            <c:symbol val="circle"/>
            <c:size val="6"/>
            <c:spPr>
              <a:solidFill>
                <a:srgbClr val="F0309E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6.179769508522497E-4"/>
                  <c:y val="4.5030678808109834E-2"/>
                </c:manualLayout>
              </c:layout>
              <c:dLblPos val="t"/>
              <c:showVal val="1"/>
            </c:dLbl>
            <c:dLbl>
              <c:idx val="1"/>
              <c:layout>
                <c:manualLayout>
                  <c:x val="7.9669139656031781E-3"/>
                  <c:y val="8.0685756638652628E-2"/>
                </c:manualLayout>
              </c:layout>
              <c:dLblPos val="t"/>
              <c:showVal val="1"/>
            </c:dLbl>
            <c:dLbl>
              <c:idx val="2"/>
              <c:layout>
                <c:manualLayout>
                  <c:x val="8.3332927747935687E-3"/>
                  <c:y val="9.3756009775668395E-3"/>
                </c:manualLayout>
              </c:layout>
              <c:dLblPos val="t"/>
              <c:showVal val="1"/>
            </c:dLbl>
            <c:dLbl>
              <c:idx val="3"/>
              <c:layout>
                <c:manualLayout>
                  <c:x val="-1.3830992737484167E-7"/>
                  <c:y val="6.9722522077371923E-2"/>
                </c:manualLayout>
              </c:layout>
              <c:dLblPos val="t"/>
              <c:showVal val="1"/>
            </c:dLbl>
            <c:dLbl>
              <c:idx val="4"/>
              <c:layout>
                <c:manualLayout>
                  <c:x val="5.5961321213360317E-3"/>
                  <c:y val="1.485581451498566E-2"/>
                </c:manualLayout>
              </c:layout>
              <c:dLblPos val="t"/>
              <c:showVal val="1"/>
            </c:dLbl>
            <c:dLbl>
              <c:idx val="5"/>
              <c:layout>
                <c:manualLayout>
                  <c:x val="5.2696082329814434E-3"/>
                  <c:y val="4.3876801879892915E-2"/>
                </c:manualLayout>
              </c:layout>
              <c:dLblPos val="t"/>
              <c:showVal val="1"/>
            </c:dLbl>
            <c:dLbl>
              <c:idx val="6"/>
              <c:layout>
                <c:manualLayout>
                  <c:x val="3.5130455191195661E-3"/>
                  <c:y val="0"/>
                </c:manualLayout>
              </c:layout>
              <c:dLblPos val="t"/>
              <c:showVal val="1"/>
            </c:dLbl>
            <c:dLbl>
              <c:idx val="7"/>
              <c:layout>
                <c:manualLayout>
                  <c:x val="1.7565360776604709E-3"/>
                  <c:y val="5.3482616745814532E-2"/>
                </c:manualLayout>
              </c:layout>
              <c:dLblPos val="t"/>
              <c:showVal val="1"/>
            </c:dLbl>
            <c:dLbl>
              <c:idx val="8"/>
              <c:layout>
                <c:manualLayout>
                  <c:x val="3.5130721553209452E-3"/>
                  <c:y val="6.3036530759388434E-2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rgbClr val="F0309E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Feuil1!$B$1:$J$1</c:f>
              <c:strCache>
                <c:ptCount val="9"/>
                <c:pt idx="0">
                  <c:v>v38b</c:v>
                </c:pt>
                <c:pt idx="1">
                  <c:v>V39</c:v>
                </c:pt>
                <c:pt idx="2">
                  <c:v>V40</c:v>
                </c:pt>
                <c:pt idx="3">
                  <c:v>v41</c:v>
                </c:pt>
                <c:pt idx="4">
                  <c:v>v42</c:v>
                </c:pt>
                <c:pt idx="5">
                  <c:v>v43</c:v>
                </c:pt>
                <c:pt idx="6">
                  <c:v>v44</c:v>
                </c:pt>
                <c:pt idx="7">
                  <c:v>v45</c:v>
                </c:pt>
                <c:pt idx="8">
                  <c:v>v46</c:v>
                </c:pt>
              </c:strCache>
            </c:strRef>
          </c:cat>
          <c:val>
            <c:numRef>
              <c:f>Feuil1!$B$2:$J$2</c:f>
              <c:numCache>
                <c:formatCode>0%</c:formatCode>
                <c:ptCount val="9"/>
                <c:pt idx="0">
                  <c:v>0.39000000000000007</c:v>
                </c:pt>
                <c:pt idx="1">
                  <c:v>0.37000000000000005</c:v>
                </c:pt>
                <c:pt idx="2">
                  <c:v>0.38000000000000006</c:v>
                </c:pt>
                <c:pt idx="3">
                  <c:v>0.38000000000000006</c:v>
                </c:pt>
                <c:pt idx="4">
                  <c:v>0.37000000000000005</c:v>
                </c:pt>
                <c:pt idx="5">
                  <c:v>0.35000000000000003</c:v>
                </c:pt>
                <c:pt idx="6">
                  <c:v>0.35000000000000003</c:v>
                </c:pt>
                <c:pt idx="7">
                  <c:v>0.33000000000000007</c:v>
                </c:pt>
                <c:pt idx="8">
                  <c:v>0.32000000000000006</c:v>
                </c:pt>
              </c:numCache>
            </c:numRef>
          </c:val>
          <c:smooth val="1"/>
        </c:ser>
        <c:marker val="1"/>
        <c:axId val="143464704"/>
        <c:axId val="143482880"/>
      </c:lineChart>
      <c:catAx>
        <c:axId val="143464704"/>
        <c:scaling>
          <c:orientation val="minMax"/>
        </c:scaling>
        <c:delete val="1"/>
        <c:axPos val="b"/>
        <c:tickLblPos val="nextTo"/>
        <c:crossAx val="143482880"/>
        <c:crosses val="autoZero"/>
        <c:auto val="1"/>
        <c:lblAlgn val="ctr"/>
        <c:lblOffset val="100"/>
      </c:catAx>
      <c:valAx>
        <c:axId val="143482880"/>
        <c:scaling>
          <c:orientation val="minMax"/>
          <c:max val="0.44"/>
          <c:min val="0.28000000000000008"/>
        </c:scaling>
        <c:delete val="1"/>
        <c:axPos val="l"/>
        <c:numFmt formatCode="0%" sourceLinked="1"/>
        <c:tickLblPos val="nextTo"/>
        <c:crossAx val="14346470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plotArea>
      <c:layout>
        <c:manualLayout>
          <c:layoutTarget val="inner"/>
          <c:xMode val="edge"/>
          <c:yMode val="edge"/>
          <c:x val="7.2303805774278224E-2"/>
          <c:y val="1.9070374015748508E-2"/>
          <c:w val="0.92769613419603691"/>
          <c:h val="0.93060925196852828"/>
        </c:manualLayout>
      </c:layou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Sa capacité à incarner l’image de la France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6"/>
            <c:spPr>
              <a:solidFill>
                <a:schemeClr val="tx1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6.2500000000000134E-3"/>
                  <c:y val="9.3750000000001766E-3"/>
                </c:manualLayout>
              </c:layout>
              <c:dLblPos val="t"/>
              <c:showVal val="1"/>
            </c:dLbl>
            <c:dLbl>
              <c:idx val="1"/>
              <c:layout>
                <c:manualLayout>
                  <c:x val="6.2500000000000134E-3"/>
                  <c:y val="9.3750000000001766E-3"/>
                </c:manualLayout>
              </c:layout>
              <c:dLblPos val="t"/>
              <c:showVal val="1"/>
            </c:dLbl>
            <c:dLbl>
              <c:idx val="2"/>
              <c:layout>
                <c:manualLayout>
                  <c:x val="8.3333333333333558E-3"/>
                  <c:y val="9.3750000000001766E-3"/>
                </c:manualLayout>
              </c:layout>
              <c:dLblPos val="t"/>
              <c:showVal val="1"/>
            </c:dLbl>
            <c:dLbl>
              <c:idx val="3"/>
              <c:layout>
                <c:manualLayout>
                  <c:x val="1.6997453795074152E-3"/>
                  <c:y val="3.4067444246828588E-2"/>
                </c:manualLayout>
              </c:layout>
              <c:dLblPos val="t"/>
              <c:showVal val="1"/>
            </c:dLbl>
            <c:dLbl>
              <c:idx val="4"/>
              <c:layout>
                <c:manualLayout>
                  <c:x val="3.8964711979557545E-3"/>
                  <c:y val="5.0510892345528594E-2"/>
                </c:manualLayout>
              </c:layout>
              <c:dLblPos val="t"/>
              <c:showVal val="1"/>
            </c:dLbl>
            <c:dLbl>
              <c:idx val="5"/>
              <c:layout>
                <c:manualLayout>
                  <c:x val="5.2696082329814434E-3"/>
                  <c:y val="4.3876801879892915E-2"/>
                </c:manualLayout>
              </c:layout>
              <c:dLblPos val="t"/>
              <c:showVal val="1"/>
            </c:dLbl>
            <c:dLbl>
              <c:idx val="6"/>
              <c:layout>
                <c:manualLayout>
                  <c:x val="3.5130721553209452E-3"/>
                  <c:y val="7.1310155661085797E-2"/>
                </c:manualLayout>
              </c:layout>
              <c:dLblPos val="t"/>
              <c:showVal val="1"/>
            </c:dLbl>
            <c:dLbl>
              <c:idx val="7"/>
              <c:layout>
                <c:manualLayout>
                  <c:x val="1.7565360776604709E-3"/>
                  <c:y val="5.3482616745814532E-2"/>
                </c:manualLayout>
              </c:layout>
              <c:dLblPos val="t"/>
              <c:showVal val="1"/>
            </c:dLbl>
            <c:dLbl>
              <c:idx val="8"/>
              <c:layout>
                <c:manualLayout>
                  <c:x val="3.5130721553209452E-3"/>
                  <c:y val="6.3036530759388434E-2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chemeClr val="tx1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Feuil1!$B$1:$J$1</c:f>
              <c:strCache>
                <c:ptCount val="9"/>
                <c:pt idx="0">
                  <c:v>v38b</c:v>
                </c:pt>
                <c:pt idx="1">
                  <c:v>V39</c:v>
                </c:pt>
                <c:pt idx="2">
                  <c:v>V40</c:v>
                </c:pt>
                <c:pt idx="3">
                  <c:v>v41</c:v>
                </c:pt>
                <c:pt idx="4">
                  <c:v>v42</c:v>
                </c:pt>
                <c:pt idx="5">
                  <c:v>v43</c:v>
                </c:pt>
                <c:pt idx="6">
                  <c:v>v44</c:v>
                </c:pt>
                <c:pt idx="7">
                  <c:v>v45</c:v>
                </c:pt>
                <c:pt idx="8">
                  <c:v>v46</c:v>
                </c:pt>
              </c:strCache>
            </c:strRef>
          </c:cat>
          <c:val>
            <c:numRef>
              <c:f>Feuil1!$B$2:$J$2</c:f>
              <c:numCache>
                <c:formatCode>0%</c:formatCode>
                <c:ptCount val="9"/>
                <c:pt idx="0">
                  <c:v>0.52</c:v>
                </c:pt>
                <c:pt idx="1">
                  <c:v>0.46</c:v>
                </c:pt>
                <c:pt idx="2">
                  <c:v>0.47000000000000003</c:v>
                </c:pt>
                <c:pt idx="3">
                  <c:v>0.5</c:v>
                </c:pt>
                <c:pt idx="4">
                  <c:v>0.45</c:v>
                </c:pt>
                <c:pt idx="5">
                  <c:v>0.47000000000000003</c:v>
                </c:pt>
                <c:pt idx="6">
                  <c:v>0.46</c:v>
                </c:pt>
                <c:pt idx="7">
                  <c:v>0.45</c:v>
                </c:pt>
                <c:pt idx="8">
                  <c:v>0.43000000000000005</c:v>
                </c:pt>
              </c:numCache>
            </c:numRef>
          </c:val>
          <c:smooth val="1"/>
        </c:ser>
        <c:marker val="1"/>
        <c:axId val="143198464"/>
        <c:axId val="143204352"/>
      </c:lineChart>
      <c:catAx>
        <c:axId val="143198464"/>
        <c:scaling>
          <c:orientation val="minMax"/>
        </c:scaling>
        <c:delete val="1"/>
        <c:axPos val="b"/>
        <c:tickLblPos val="nextTo"/>
        <c:crossAx val="143204352"/>
        <c:crosses val="autoZero"/>
        <c:auto val="1"/>
        <c:lblAlgn val="ctr"/>
        <c:lblOffset val="100"/>
      </c:catAx>
      <c:valAx>
        <c:axId val="143204352"/>
        <c:scaling>
          <c:orientation val="minMax"/>
          <c:max val="0.59"/>
          <c:min val="0.4"/>
        </c:scaling>
        <c:delete val="1"/>
        <c:axPos val="l"/>
        <c:numFmt formatCode="0%" sourceLinked="1"/>
        <c:tickLblPos val="nextTo"/>
        <c:crossAx val="14319846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>
        <c:manualLayout>
          <c:layoutTarget val="inner"/>
          <c:xMode val="edge"/>
          <c:yMode val="edge"/>
          <c:x val="7.2303805774278224E-2"/>
          <c:y val="1.907037401574848E-2"/>
          <c:w val="0.92769613419603691"/>
          <c:h val="0.93060925196852695"/>
        </c:manualLayout>
      </c:layou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La manière dont il reçoit les chefs d'état étrangers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6"/>
            <c:spPr>
              <a:solidFill>
                <a:srgbClr val="FF0000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6.2500000000000134E-3"/>
                  <c:y val="9.3750000000001766E-3"/>
                </c:manualLayout>
              </c:layout>
              <c:dLblPos val="t"/>
              <c:showVal val="1"/>
            </c:dLbl>
            <c:dLbl>
              <c:idx val="1"/>
              <c:layout>
                <c:manualLayout>
                  <c:x val="6.2500000000000134E-3"/>
                  <c:y val="9.3750000000001766E-3"/>
                </c:manualLayout>
              </c:layout>
              <c:dLblPos val="t"/>
              <c:showVal val="1"/>
            </c:dLbl>
            <c:dLbl>
              <c:idx val="2"/>
              <c:layout>
                <c:manualLayout>
                  <c:x val="8.3333333333333558E-3"/>
                  <c:y val="9.3750000000001766E-3"/>
                </c:manualLayout>
              </c:layout>
              <c:dLblPos val="t"/>
              <c:showVal val="1"/>
            </c:dLbl>
            <c:dLbl>
              <c:idx val="3"/>
              <c:layout>
                <c:manualLayout>
                  <c:x val="-1.7566743875878459E-3"/>
                  <c:y val="-1.5878904256336221E-3"/>
                </c:manualLayout>
              </c:layout>
              <c:dLblPos val="t"/>
              <c:showVal val="1"/>
            </c:dLbl>
            <c:dLbl>
              <c:idx val="4"/>
              <c:layout>
                <c:manualLayout>
                  <c:x val="5.5964345913681714E-3"/>
                  <c:y val="1.4856421946380781E-2"/>
                </c:manualLayout>
              </c:layout>
              <c:dLblPos val="t"/>
              <c:showVal val="1"/>
            </c:dLbl>
            <c:dLbl>
              <c:idx val="5"/>
              <c:layout>
                <c:manualLayout>
                  <c:x val="7.0261443106418913E-3"/>
                  <c:y val="8.2221561860071866E-3"/>
                </c:manualLayout>
              </c:layout>
              <c:dLblPos val="t"/>
              <c:showVal val="1"/>
            </c:dLbl>
            <c:dLbl>
              <c:idx val="8"/>
              <c:layout>
                <c:manualLayout>
                  <c:x val="5.2696082329814434E-3"/>
                  <c:y val="8.2221561860072248E-3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rgbClr val="FF0000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Feuil1!$B$1:$J$1</c:f>
              <c:strCache>
                <c:ptCount val="9"/>
                <c:pt idx="0">
                  <c:v>mai</c:v>
                </c:pt>
                <c:pt idx="1">
                  <c:v>juin</c:v>
                </c:pt>
                <c:pt idx="2">
                  <c:v>juil/aout</c:v>
                </c:pt>
                <c:pt idx="3">
                  <c:v>sept</c:v>
                </c:pt>
                <c:pt idx="4">
                  <c:v>oct</c:v>
                </c:pt>
                <c:pt idx="5">
                  <c:v>nov</c:v>
                </c:pt>
                <c:pt idx="6">
                  <c:v>déc</c:v>
                </c:pt>
                <c:pt idx="7">
                  <c:v>janvier</c:v>
                </c:pt>
                <c:pt idx="8">
                  <c:v>Fév</c:v>
                </c:pt>
              </c:strCache>
            </c:strRef>
          </c:cat>
          <c:val>
            <c:numRef>
              <c:f>Feuil1!$B$2:$J$2</c:f>
              <c:numCache>
                <c:formatCode>0%</c:formatCode>
                <c:ptCount val="9"/>
                <c:pt idx="0">
                  <c:v>0.63400000000000001</c:v>
                </c:pt>
                <c:pt idx="1">
                  <c:v>0.62250000000000005</c:v>
                </c:pt>
                <c:pt idx="2">
                  <c:v>0.62857142857142845</c:v>
                </c:pt>
                <c:pt idx="3">
                  <c:v>0.65</c:v>
                </c:pt>
                <c:pt idx="4">
                  <c:v>0.66799999999999993</c:v>
                </c:pt>
                <c:pt idx="5">
                  <c:v>0.67749999999999999</c:v>
                </c:pt>
                <c:pt idx="6">
                  <c:v>0.70500000000000007</c:v>
                </c:pt>
                <c:pt idx="7">
                  <c:v>0.71</c:v>
                </c:pt>
                <c:pt idx="8">
                  <c:v>0.72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Son comportement lors des déplacements à l'étranger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circle"/>
            <c:size val="6"/>
            <c:spPr>
              <a:solidFill>
                <a:srgbClr val="00B050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2.7368768428933645E-3"/>
                  <c:y val="6.0527802001846882E-2"/>
                </c:manualLayout>
              </c:layout>
              <c:dLblPos val="t"/>
              <c:showVal val="1"/>
            </c:dLbl>
            <c:dLbl>
              <c:idx val="1"/>
              <c:layout>
                <c:manualLayout>
                  <c:x val="2.7368768428933615E-3"/>
                  <c:y val="6.6393587495071904E-2"/>
                </c:manualLayout>
              </c:layout>
              <c:dLblPos val="t"/>
              <c:showVal val="1"/>
            </c:dLbl>
            <c:dLbl>
              <c:idx val="2"/>
              <c:layout>
                <c:manualLayout>
                  <c:x val="3.0637032012801246E-3"/>
                  <c:y val="6.2217120600903723E-2"/>
                </c:manualLayout>
              </c:layout>
              <c:dLblPos val="t"/>
              <c:showVal val="1"/>
            </c:dLbl>
            <c:dLbl>
              <c:idx val="3"/>
              <c:layout>
                <c:manualLayout>
                  <c:x val="3.8397602037803292E-3"/>
                  <c:y val="6.1448640333754766E-2"/>
                </c:manualLayout>
              </c:layout>
              <c:dLblPos val="t"/>
              <c:showVal val="1"/>
            </c:dLbl>
            <c:dLbl>
              <c:idx val="4"/>
              <c:layout>
                <c:manualLayout>
                  <c:x val="2.4101887944339658E-3"/>
                  <c:y val="5.8707274191212834E-2"/>
                </c:manualLayout>
              </c:layout>
              <c:dLblPos val="t"/>
              <c:showVal val="1"/>
            </c:dLbl>
            <c:dLbl>
              <c:idx val="5"/>
              <c:layout>
                <c:manualLayout>
                  <c:x val="2.4101887944339658E-3"/>
                  <c:y val="6.2499608854119142E-2"/>
                </c:manualLayout>
              </c:layout>
              <c:dLblPos val="t"/>
              <c:showVal val="1"/>
            </c:dLbl>
            <c:dLbl>
              <c:idx val="6"/>
              <c:layout>
                <c:manualLayout>
                  <c:x val="7.0261443106418913E-3"/>
                  <c:y val="6.0295812030719362E-2"/>
                </c:manualLayout>
              </c:layout>
              <c:dLblPos val="t"/>
              <c:showVal val="1"/>
            </c:dLbl>
            <c:dLbl>
              <c:idx val="7"/>
              <c:layout>
                <c:manualLayout>
                  <c:x val="7.0261443106418913E-3"/>
                  <c:y val="6.0295812030719362E-2"/>
                </c:manualLayout>
              </c:layout>
              <c:dLblPos val="t"/>
              <c:showVal val="1"/>
            </c:dLbl>
            <c:dLbl>
              <c:idx val="8"/>
              <c:layout>
                <c:manualLayout>
                  <c:x val="5.2696082329814434E-3"/>
                  <c:y val="7.3999405674064669E-2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rgbClr val="00B050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Feuil1!$B$1:$J$1</c:f>
              <c:strCache>
                <c:ptCount val="9"/>
                <c:pt idx="0">
                  <c:v>mai</c:v>
                </c:pt>
                <c:pt idx="1">
                  <c:v>juin</c:v>
                </c:pt>
                <c:pt idx="2">
                  <c:v>juil/aout</c:v>
                </c:pt>
                <c:pt idx="3">
                  <c:v>sept</c:v>
                </c:pt>
                <c:pt idx="4">
                  <c:v>oct</c:v>
                </c:pt>
                <c:pt idx="5">
                  <c:v>nov</c:v>
                </c:pt>
                <c:pt idx="6">
                  <c:v>déc</c:v>
                </c:pt>
                <c:pt idx="7">
                  <c:v>janvier</c:v>
                </c:pt>
                <c:pt idx="8">
                  <c:v>Fév</c:v>
                </c:pt>
              </c:strCache>
            </c:strRef>
          </c:cat>
          <c:val>
            <c:numRef>
              <c:f>Feuil1!$B$3:$J$3</c:f>
              <c:numCache>
                <c:formatCode>0%</c:formatCode>
                <c:ptCount val="9"/>
                <c:pt idx="0">
                  <c:v>0.57599999999999996</c:v>
                </c:pt>
                <c:pt idx="1">
                  <c:v>0.57750000000000001</c:v>
                </c:pt>
                <c:pt idx="2">
                  <c:v>0.58142857142857152</c:v>
                </c:pt>
                <c:pt idx="3">
                  <c:v>0.61499999999999999</c:v>
                </c:pt>
                <c:pt idx="4">
                  <c:v>0.6180000000000001</c:v>
                </c:pt>
                <c:pt idx="5">
                  <c:v>0.62249999999999994</c:v>
                </c:pt>
                <c:pt idx="6">
                  <c:v>0.6825</c:v>
                </c:pt>
                <c:pt idx="7">
                  <c:v>0.7</c:v>
                </c:pt>
                <c:pt idx="8">
                  <c:v>0.68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Sa capacité à diriger son gouvernement </c:v>
                </c:pt>
              </c:strCache>
            </c:strRef>
          </c:tx>
          <c:spPr>
            <a:ln>
              <a:solidFill>
                <a:srgbClr val="000066"/>
              </a:solidFill>
            </a:ln>
          </c:spPr>
          <c:marker>
            <c:symbol val="circle"/>
            <c:size val="6"/>
            <c:spPr>
              <a:solidFill>
                <a:srgbClr val="000066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1.7565360776604709E-3"/>
                  <c:y val="6.8517968216726538E-2"/>
                </c:manualLayout>
              </c:layout>
              <c:dLblPos val="t"/>
              <c:showVal val="1"/>
            </c:dLbl>
            <c:dLbl>
              <c:idx val="1"/>
              <c:layout>
                <c:manualLayout>
                  <c:x val="3.5130721553209452E-3"/>
                  <c:y val="2.7407187286690813E-3"/>
                </c:manualLayout>
              </c:layout>
              <c:dLblPos val="t"/>
              <c:showVal val="1"/>
            </c:dLbl>
            <c:dLbl>
              <c:idx val="2"/>
              <c:layout>
                <c:manualLayout>
                  <c:x val="5.2696082329814434E-3"/>
                  <c:y val="5.4814374573381721E-3"/>
                </c:manualLayout>
              </c:layout>
              <c:dLblPos val="t"/>
              <c:showVal val="1"/>
            </c:dLbl>
            <c:dLbl>
              <c:idx val="3"/>
              <c:layout>
                <c:manualLayout>
                  <c:x val="5.2696082329814434E-3"/>
                  <c:y val="8.2221561860071866E-3"/>
                </c:manualLayout>
              </c:layout>
              <c:dLblPos val="t"/>
              <c:showVal val="1"/>
            </c:dLbl>
            <c:dLbl>
              <c:idx val="4"/>
              <c:layout>
                <c:manualLayout>
                  <c:x val="5.2696082329814434E-3"/>
                  <c:y val="2.7407187286691086E-3"/>
                </c:manualLayout>
              </c:layout>
              <c:dLblPos val="t"/>
              <c:showVal val="1"/>
            </c:dLbl>
            <c:dLbl>
              <c:idx val="5"/>
              <c:layout>
                <c:manualLayout>
                  <c:x val="8.7826803883024728E-3"/>
                  <c:y val="1.0962874914676414E-2"/>
                </c:manualLayout>
              </c:layout>
              <c:dLblPos val="t"/>
              <c:showVal val="1"/>
            </c:dLbl>
            <c:dLbl>
              <c:idx val="6"/>
              <c:layout>
                <c:manualLayout>
                  <c:x val="1.7565360776604709E-3"/>
                  <c:y val="5.4814374573381721E-3"/>
                </c:manualLayout>
              </c:layout>
              <c:dLblPos val="t"/>
              <c:showVal val="1"/>
            </c:dLbl>
            <c:dLbl>
              <c:idx val="8"/>
              <c:layout>
                <c:manualLayout>
                  <c:x val="7.0261443106418913E-3"/>
                  <c:y val="1.0962874914676327E-2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chemeClr val="accent2">
                        <a:lumMod val="50000"/>
                      </a:schemeClr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Feuil1!$B$1:$J$1</c:f>
              <c:strCache>
                <c:ptCount val="9"/>
                <c:pt idx="0">
                  <c:v>mai</c:v>
                </c:pt>
                <c:pt idx="1">
                  <c:v>juin</c:v>
                </c:pt>
                <c:pt idx="2">
                  <c:v>juil/aout</c:v>
                </c:pt>
                <c:pt idx="3">
                  <c:v>sept</c:v>
                </c:pt>
                <c:pt idx="4">
                  <c:v>oct</c:v>
                </c:pt>
                <c:pt idx="5">
                  <c:v>nov</c:v>
                </c:pt>
                <c:pt idx="6">
                  <c:v>déc</c:v>
                </c:pt>
                <c:pt idx="7">
                  <c:v>janvier</c:v>
                </c:pt>
                <c:pt idx="8">
                  <c:v>Fév</c:v>
                </c:pt>
              </c:strCache>
            </c:strRef>
          </c:cat>
          <c:val>
            <c:numRef>
              <c:f>Feuil1!$B$4:$J$4</c:f>
              <c:numCache>
                <c:formatCode>0%</c:formatCode>
                <c:ptCount val="9"/>
                <c:pt idx="0">
                  <c:v>0.46799999999999997</c:v>
                </c:pt>
                <c:pt idx="1">
                  <c:v>0.46499999999999997</c:v>
                </c:pt>
                <c:pt idx="2">
                  <c:v>0.49714285714285705</c:v>
                </c:pt>
                <c:pt idx="3">
                  <c:v>0.52500000000000002</c:v>
                </c:pt>
                <c:pt idx="4">
                  <c:v>0.53800000000000003</c:v>
                </c:pt>
                <c:pt idx="5">
                  <c:v>0.5475000000000001</c:v>
                </c:pt>
                <c:pt idx="6">
                  <c:v>0.57250000000000001</c:v>
                </c:pt>
                <c:pt idx="7">
                  <c:v>0.53</c:v>
                </c:pt>
                <c:pt idx="8">
                  <c:v>0.49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Feuil1!$A$5</c:f>
              <c:strCache>
                <c:ptCount val="1"/>
                <c:pt idx="0">
                  <c:v>La manière dont il s’exprime</c:v>
                </c:pt>
              </c:strCache>
            </c:strRef>
          </c:tx>
          <c:spPr>
            <a:ln>
              <a:solidFill>
                <a:schemeClr val="accent1">
                  <a:lumMod val="50000"/>
                </a:schemeClr>
              </a:solidFill>
            </a:ln>
          </c:spPr>
          <c:marker>
            <c:symbol val="circle"/>
            <c:size val="6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2.5327313900880746E-3"/>
                  <c:y val="-9.2148574578085774E-4"/>
                </c:manualLayout>
              </c:layout>
              <c:dLblPos val="t"/>
              <c:showVal val="1"/>
            </c:dLbl>
            <c:dLbl>
              <c:idx val="1"/>
              <c:layout>
                <c:manualLayout>
                  <c:x val="2.7368768428933502E-3"/>
                  <c:y val="6.1448424529130512E-2"/>
                </c:manualLayout>
              </c:layout>
              <c:dLblPos val="t"/>
              <c:showVal val="1"/>
            </c:dLbl>
            <c:dLbl>
              <c:idx val="2"/>
              <c:layout>
                <c:manualLayout>
                  <c:x val="4.8202392789405569E-3"/>
                  <c:y val="6.3268304925891833E-2"/>
                </c:manualLayout>
              </c:layout>
              <c:dLblPos val="t"/>
              <c:showVal val="1"/>
            </c:dLbl>
            <c:dLbl>
              <c:idx val="3"/>
              <c:layout>
                <c:manualLayout>
                  <c:x val="-2.0751744883466282E-2"/>
                  <c:y val="2.4898242724524958E-2"/>
                </c:manualLayout>
              </c:layout>
              <c:dLblPos val="t"/>
              <c:showVal val="1"/>
            </c:dLbl>
            <c:dLbl>
              <c:idx val="4"/>
              <c:layout>
                <c:manualLayout>
                  <c:x val="4.1665865621670255E-3"/>
                  <c:y val="6.0527370392598284E-2"/>
                </c:manualLayout>
              </c:layout>
              <c:dLblPos val="t"/>
              <c:showVal val="1"/>
            </c:dLbl>
            <c:dLbl>
              <c:idx val="5"/>
              <c:layout>
                <c:manualLayout>
                  <c:x val="6.2499489982143575E-3"/>
                  <c:y val="6.326852073051592E-2"/>
                </c:manualLayout>
              </c:layout>
              <c:dLblPos val="t"/>
              <c:showVal val="1"/>
            </c:dLbl>
            <c:dLbl>
              <c:idx val="6"/>
              <c:layout>
                <c:manualLayout>
                  <c:x val="5.2696082329814434E-3"/>
                  <c:y val="5.4814374573381522E-2"/>
                </c:manualLayout>
              </c:layout>
              <c:dLblPos val="t"/>
              <c:showVal val="1"/>
            </c:dLbl>
            <c:dLbl>
              <c:idx val="7"/>
              <c:layout>
                <c:manualLayout>
                  <c:x val="5.2696082329814434E-3"/>
                  <c:y val="6.3036530759388434E-2"/>
                </c:manualLayout>
              </c:layout>
              <c:dLblPos val="t"/>
              <c:showVal val="1"/>
            </c:dLbl>
            <c:dLbl>
              <c:idx val="8"/>
              <c:layout>
                <c:manualLayout>
                  <c:x val="2.6348041164907066E-2"/>
                  <c:y val="4.9332937116043141E-2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chemeClr val="accent1">
                        <a:lumMod val="50000"/>
                      </a:schemeClr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Feuil1!$B$1:$J$1</c:f>
              <c:strCache>
                <c:ptCount val="9"/>
                <c:pt idx="0">
                  <c:v>mai</c:v>
                </c:pt>
                <c:pt idx="1">
                  <c:v>juin</c:v>
                </c:pt>
                <c:pt idx="2">
                  <c:v>juil/aout</c:v>
                </c:pt>
                <c:pt idx="3">
                  <c:v>sept</c:v>
                </c:pt>
                <c:pt idx="4">
                  <c:v>oct</c:v>
                </c:pt>
                <c:pt idx="5">
                  <c:v>nov</c:v>
                </c:pt>
                <c:pt idx="6">
                  <c:v>déc</c:v>
                </c:pt>
                <c:pt idx="7">
                  <c:v>janvier</c:v>
                </c:pt>
                <c:pt idx="8">
                  <c:v>Fév</c:v>
                </c:pt>
              </c:strCache>
            </c:strRef>
          </c:cat>
          <c:val>
            <c:numRef>
              <c:f>Feuil1!$B$5:$J$5</c:f>
              <c:numCache>
                <c:formatCode>0%</c:formatCode>
                <c:ptCount val="9"/>
                <c:pt idx="0">
                  <c:v>0.47599999999999998</c:v>
                </c:pt>
                <c:pt idx="1">
                  <c:v>0.45750000000000002</c:v>
                </c:pt>
                <c:pt idx="2">
                  <c:v>0.45142857142857146</c:v>
                </c:pt>
                <c:pt idx="3">
                  <c:v>0.49249999999999999</c:v>
                </c:pt>
                <c:pt idx="4">
                  <c:v>0.52200000000000002</c:v>
                </c:pt>
                <c:pt idx="5">
                  <c:v>0.51750000000000007</c:v>
                </c:pt>
                <c:pt idx="6">
                  <c:v>0.56000000000000005</c:v>
                </c:pt>
                <c:pt idx="7">
                  <c:v>0.52</c:v>
                </c:pt>
                <c:pt idx="8">
                  <c:v>0.49</c:v>
                </c:pt>
              </c:numCache>
            </c:numRef>
          </c:val>
          <c:smooth val="1"/>
        </c:ser>
        <c:ser>
          <c:idx val="4"/>
          <c:order val="4"/>
          <c:tx>
            <c:strRef>
              <c:f>Feuil1!$A$6</c:f>
              <c:strCache>
                <c:ptCount val="1"/>
                <c:pt idx="0">
                  <c:v>Sa capacité à incarner l’image de la France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6"/>
            <c:spPr>
              <a:solidFill>
                <a:schemeClr val="tx1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4.1666666666666814E-3"/>
                  <c:y val="-6.2500000000000524E-3"/>
                </c:manualLayout>
              </c:layout>
              <c:dLblPos val="b"/>
              <c:showVal val="1"/>
            </c:dLbl>
            <c:dLbl>
              <c:idx val="1"/>
              <c:layout>
                <c:manualLayout>
                  <c:x val="6.2500000000000524E-3"/>
                  <c:y val="-9.3750000000001766E-3"/>
                </c:manualLayout>
              </c:layout>
              <c:dLblPos val="b"/>
              <c:showVal val="1"/>
            </c:dLbl>
            <c:dLbl>
              <c:idx val="2"/>
              <c:layout>
                <c:manualLayout>
                  <c:x val="-3.2682635838675479E-4"/>
                  <c:y val="-5.430723370626632E-3"/>
                </c:manualLayout>
              </c:layout>
              <c:dLblPos val="b"/>
              <c:showVal val="1"/>
            </c:dLbl>
            <c:dLbl>
              <c:idx val="3"/>
              <c:layout>
                <c:manualLayout>
                  <c:x val="-7.6388006448128415E-17"/>
                  <c:y val="-6.2500000000000524E-3"/>
                </c:manualLayout>
              </c:layout>
              <c:dLblPos val="b"/>
              <c:showVal val="1"/>
            </c:dLbl>
            <c:dLbl>
              <c:idx val="4"/>
              <c:layout>
                <c:manualLayout>
                  <c:x val="2.0833333333333892E-3"/>
                  <c:y val="-9.3750000000001766E-3"/>
                </c:manualLayout>
              </c:layout>
              <c:dLblPos val="b"/>
              <c:showVal val="1"/>
            </c:dLbl>
            <c:dLbl>
              <c:idx val="5"/>
              <c:layout>
                <c:manualLayout>
                  <c:x val="4.1666666666666761E-3"/>
                  <c:y val="-6.2500000000000194E-3"/>
                </c:manualLayout>
              </c:layout>
              <c:dLblPos val="b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chemeClr val="tx1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b"/>
            <c:showVal val="1"/>
          </c:dLbls>
          <c:cat>
            <c:strRef>
              <c:f>Feuil1!$B$1:$J$1</c:f>
              <c:strCache>
                <c:ptCount val="9"/>
                <c:pt idx="0">
                  <c:v>mai</c:v>
                </c:pt>
                <c:pt idx="1">
                  <c:v>juin</c:v>
                </c:pt>
                <c:pt idx="2">
                  <c:v>juil/aout</c:v>
                </c:pt>
                <c:pt idx="3">
                  <c:v>sept</c:v>
                </c:pt>
                <c:pt idx="4">
                  <c:v>oct</c:v>
                </c:pt>
                <c:pt idx="5">
                  <c:v>nov</c:v>
                </c:pt>
                <c:pt idx="6">
                  <c:v>déc</c:v>
                </c:pt>
                <c:pt idx="7">
                  <c:v>janvier</c:v>
                </c:pt>
                <c:pt idx="8">
                  <c:v>Fév</c:v>
                </c:pt>
              </c:strCache>
            </c:strRef>
          </c:cat>
          <c:val>
            <c:numRef>
              <c:f>Feuil1!$B$6:$J$6</c:f>
              <c:numCache>
                <c:formatCode>0%</c:formatCode>
                <c:ptCount val="9"/>
                <c:pt idx="0">
                  <c:v>0.40400000000000003</c:v>
                </c:pt>
                <c:pt idx="1">
                  <c:v>0.40499999999999997</c:v>
                </c:pt>
                <c:pt idx="2">
                  <c:v>0.41142857142857142</c:v>
                </c:pt>
                <c:pt idx="3">
                  <c:v>0.46499999999999997</c:v>
                </c:pt>
                <c:pt idx="4">
                  <c:v>0.46200000000000002</c:v>
                </c:pt>
                <c:pt idx="5">
                  <c:v>0.47749999999999998</c:v>
                </c:pt>
                <c:pt idx="6">
                  <c:v>0.51750000000000007</c:v>
                </c:pt>
                <c:pt idx="7">
                  <c:v>0.47</c:v>
                </c:pt>
                <c:pt idx="8">
                  <c:v>0.45</c:v>
                </c:pt>
              </c:numCache>
            </c:numRef>
          </c:val>
          <c:smooth val="1"/>
        </c:ser>
        <c:ser>
          <c:idx val="5"/>
          <c:order val="5"/>
          <c:tx>
            <c:strRef>
              <c:f>Feuil1!$A$7</c:f>
              <c:strCache>
                <c:ptCount val="1"/>
                <c:pt idx="0">
                  <c:v>Sa capacité à rassembler les français</c:v>
                </c:pt>
              </c:strCache>
            </c:strRef>
          </c:tx>
          <c:spPr>
            <a:ln>
              <a:solidFill>
                <a:srgbClr val="21C5FF"/>
              </a:solidFill>
            </a:ln>
          </c:spPr>
          <c:marker>
            <c:symbol val="circle"/>
            <c:size val="6"/>
            <c:spPr>
              <a:solidFill>
                <a:srgbClr val="21C5FF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4.1667248720944367E-3"/>
                  <c:y val="2.3563706927824802E-3"/>
                </c:manualLayout>
              </c:layout>
              <c:dLblPos val="b"/>
              <c:showVal val="1"/>
            </c:dLbl>
            <c:dLbl>
              <c:idx val="1"/>
              <c:layout>
                <c:manualLayout>
                  <c:x val="1.1028833608869885E-3"/>
                  <c:y val="-4.6620272988533804E-3"/>
                </c:manualLayout>
              </c:layout>
              <c:dLblPos val="b"/>
              <c:showVal val="1"/>
            </c:dLbl>
            <c:dLbl>
              <c:idx val="2"/>
              <c:layout>
                <c:manualLayout>
                  <c:x val="2.8594194385474481E-3"/>
                  <c:y val="-6.5342187365459298E-2"/>
                </c:manualLayout>
              </c:layout>
              <c:dLblPos val="b"/>
              <c:showVal val="1"/>
            </c:dLbl>
            <c:dLbl>
              <c:idx val="3"/>
              <c:layout>
                <c:manualLayout>
                  <c:x val="1.1671974771162907E-3"/>
                  <c:y val="-6.7314210022355533E-2"/>
                </c:manualLayout>
              </c:layout>
              <c:dLblPos val="b"/>
              <c:showVal val="1"/>
            </c:dLbl>
            <c:dLbl>
              <c:idx val="4"/>
              <c:layout>
                <c:manualLayout>
                  <c:x val="2.4100504845065867E-3"/>
                  <c:y val="-1.5204299000759848E-2"/>
                </c:manualLayout>
              </c:layout>
              <c:dLblPos val="b"/>
              <c:showVal val="1"/>
            </c:dLbl>
            <c:dLbl>
              <c:idx val="5"/>
              <c:layout>
                <c:manualLayout>
                  <c:x val="5.9232609497549635E-3"/>
                  <c:y val="-1.0426384618654905E-2"/>
                </c:manualLayout>
              </c:layout>
              <c:dLblPos val="b"/>
              <c:showVal val="1"/>
            </c:dLbl>
            <c:dLbl>
              <c:idx val="6"/>
              <c:layout>
                <c:manualLayout>
                  <c:x val="0"/>
                  <c:y val="-7.3999405674064669E-2"/>
                </c:manualLayout>
              </c:layout>
              <c:dLblPos val="b"/>
              <c:showVal val="1"/>
            </c:dLbl>
            <c:dLbl>
              <c:idx val="7"/>
              <c:layout>
                <c:manualLayout>
                  <c:x val="3.5130721553209452E-3"/>
                  <c:y val="-6.5777249488057479E-2"/>
                </c:manualLayout>
              </c:layout>
              <c:dLblPos val="b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rgbClr val="21C5FF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b"/>
            <c:showVal val="1"/>
          </c:dLbls>
          <c:cat>
            <c:strRef>
              <c:f>Feuil1!$B$1:$J$1</c:f>
              <c:strCache>
                <c:ptCount val="9"/>
                <c:pt idx="0">
                  <c:v>mai</c:v>
                </c:pt>
                <c:pt idx="1">
                  <c:v>juin</c:v>
                </c:pt>
                <c:pt idx="2">
                  <c:v>juil/aout</c:v>
                </c:pt>
                <c:pt idx="3">
                  <c:v>sept</c:v>
                </c:pt>
                <c:pt idx="4">
                  <c:v>oct</c:v>
                </c:pt>
                <c:pt idx="5">
                  <c:v>nov</c:v>
                </c:pt>
                <c:pt idx="6">
                  <c:v>déc</c:v>
                </c:pt>
                <c:pt idx="7">
                  <c:v>janvier</c:v>
                </c:pt>
                <c:pt idx="8">
                  <c:v>Fév</c:v>
                </c:pt>
              </c:strCache>
            </c:strRef>
          </c:cat>
          <c:val>
            <c:numRef>
              <c:f>Feuil1!$B$7:$J$7</c:f>
              <c:numCache>
                <c:formatCode>0%</c:formatCode>
                <c:ptCount val="9"/>
                <c:pt idx="0">
                  <c:v>0.254</c:v>
                </c:pt>
                <c:pt idx="1">
                  <c:v>0.26250000000000001</c:v>
                </c:pt>
                <c:pt idx="2">
                  <c:v>0.30857142857142861</c:v>
                </c:pt>
                <c:pt idx="3">
                  <c:v>0.30500000000000005</c:v>
                </c:pt>
                <c:pt idx="4">
                  <c:v>0.30399999999999999</c:v>
                </c:pt>
                <c:pt idx="5">
                  <c:v>0.31750000000000006</c:v>
                </c:pt>
                <c:pt idx="6">
                  <c:v>0.36499999999999999</c:v>
                </c:pt>
                <c:pt idx="7">
                  <c:v>0.28999999999999998</c:v>
                </c:pt>
                <c:pt idx="8">
                  <c:v>0.26</c:v>
                </c:pt>
              </c:numCache>
            </c:numRef>
          </c:val>
          <c:smooth val="1"/>
        </c:ser>
        <c:ser>
          <c:idx val="6"/>
          <c:order val="6"/>
          <c:tx>
            <c:strRef>
              <c:f>Feuil1!$A$8</c:f>
              <c:strCache>
                <c:ptCount val="1"/>
                <c:pt idx="0">
                  <c:v>Son comportement concernant sa vie privée</c:v>
                </c:pt>
              </c:strCache>
            </c:strRef>
          </c:tx>
          <c:spPr>
            <a:ln>
              <a:solidFill>
                <a:srgbClr val="F549D0"/>
              </a:solidFill>
            </a:ln>
          </c:spPr>
          <c:marker>
            <c:symbol val="circle"/>
            <c:size val="6"/>
            <c:spPr>
              <a:solidFill>
                <a:srgbClr val="F549D0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4.1667248720944367E-3"/>
                  <c:y val="-7.1875024952409813E-2"/>
                </c:manualLayout>
              </c:layout>
              <c:dLblPos val="b"/>
              <c:showVal val="1"/>
            </c:dLbl>
            <c:dLbl>
              <c:idx val="1"/>
              <c:layout>
                <c:manualLayout>
                  <c:x val="4.6158172062805355E-3"/>
                  <c:y val="-6.3652868766402346E-2"/>
                </c:manualLayout>
              </c:layout>
              <c:dLblPos val="b"/>
              <c:showVal val="1"/>
            </c:dLbl>
            <c:dLbl>
              <c:idx val="2"/>
              <c:layout>
                <c:manualLayout>
                  <c:x val="1.1028833608869824E-3"/>
                  <c:y val="-6.0977754643522239E-3"/>
                </c:manualLayout>
              </c:layout>
              <c:dLblPos val="b"/>
              <c:showVal val="1"/>
            </c:dLbl>
            <c:dLbl>
              <c:idx val="3"/>
              <c:layout>
                <c:manualLayout>
                  <c:x val="5.2694699230541172E-3"/>
                  <c:y val="-8.8384941930213616E-3"/>
                </c:manualLayout>
              </c:layout>
              <c:dLblPos val="b"/>
              <c:showVal val="1"/>
            </c:dLbl>
            <c:dLbl>
              <c:idx val="4"/>
              <c:layout>
                <c:manualLayout>
                  <c:x val="2.2876461987798601E-3"/>
                  <c:y val="-6.495783932957272E-2"/>
                </c:manualLayout>
              </c:layout>
              <c:dLblPos val="b"/>
              <c:showVal val="1"/>
            </c:dLbl>
            <c:dLbl>
              <c:idx val="5"/>
              <c:layout>
                <c:manualLayout>
                  <c:x val="2.4101887944339658E-3"/>
                  <c:y val="-6.1832988369641524E-2"/>
                </c:manualLayout>
              </c:layout>
              <c:dLblPos val="b"/>
              <c:showVal val="1"/>
            </c:dLbl>
            <c:dLbl>
              <c:idx val="6"/>
              <c:layout>
                <c:manualLayout>
                  <c:x val="0"/>
                  <c:y val="-8.2221561860071866E-3"/>
                </c:manualLayout>
              </c:layout>
              <c:dLblPos val="b"/>
              <c:showVal val="1"/>
            </c:dLbl>
            <c:dLbl>
              <c:idx val="7"/>
              <c:layout>
                <c:manualLayout>
                  <c:x val="1.7565360776604709E-3"/>
                  <c:y val="-6.3036530759388434E-2"/>
                </c:manualLayout>
              </c:layout>
              <c:dLblPos val="b"/>
              <c:showVal val="1"/>
            </c:dLbl>
            <c:dLbl>
              <c:idx val="8"/>
              <c:layout>
                <c:manualLayout>
                  <c:x val="5.2696082329814434E-3"/>
                  <c:y val="-7.1258686945395833E-2"/>
                </c:manualLayout>
              </c:layout>
              <c:dLblPos val="b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rgbClr val="F549D0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b"/>
            <c:showVal val="1"/>
          </c:dLbls>
          <c:cat>
            <c:strRef>
              <c:f>Feuil1!$B$1:$J$1</c:f>
              <c:strCache>
                <c:ptCount val="9"/>
                <c:pt idx="0">
                  <c:v>mai</c:v>
                </c:pt>
                <c:pt idx="1">
                  <c:v>juin</c:v>
                </c:pt>
                <c:pt idx="2">
                  <c:v>juil/aout</c:v>
                </c:pt>
                <c:pt idx="3">
                  <c:v>sept</c:v>
                </c:pt>
                <c:pt idx="4">
                  <c:v>oct</c:v>
                </c:pt>
                <c:pt idx="5">
                  <c:v>nov</c:v>
                </c:pt>
                <c:pt idx="6">
                  <c:v>déc</c:v>
                </c:pt>
                <c:pt idx="7">
                  <c:v>janvier</c:v>
                </c:pt>
                <c:pt idx="8">
                  <c:v>Fév</c:v>
                </c:pt>
              </c:strCache>
            </c:strRef>
          </c:cat>
          <c:val>
            <c:numRef>
              <c:f>Feuil1!$B$8:$J$8</c:f>
              <c:numCache>
                <c:formatCode>0%</c:formatCode>
                <c:ptCount val="9"/>
                <c:pt idx="0">
                  <c:v>0.28000000000000003</c:v>
                </c:pt>
                <c:pt idx="1">
                  <c:v>0.28000000000000003</c:v>
                </c:pt>
                <c:pt idx="2">
                  <c:v>0.28142857142857147</c:v>
                </c:pt>
                <c:pt idx="3">
                  <c:v>0.29000000000000004</c:v>
                </c:pt>
                <c:pt idx="4">
                  <c:v>0.32200000000000001</c:v>
                </c:pt>
                <c:pt idx="5">
                  <c:v>0.33750000000000002</c:v>
                </c:pt>
                <c:pt idx="6">
                  <c:v>0.36</c:v>
                </c:pt>
                <c:pt idx="7">
                  <c:v>0.38</c:v>
                </c:pt>
                <c:pt idx="8">
                  <c:v>0.34</c:v>
                </c:pt>
              </c:numCache>
            </c:numRef>
          </c:val>
          <c:smooth val="1"/>
        </c:ser>
        <c:marker val="1"/>
        <c:axId val="143968512"/>
        <c:axId val="144003072"/>
      </c:lineChart>
      <c:catAx>
        <c:axId val="143968512"/>
        <c:scaling>
          <c:orientation val="minMax"/>
        </c:scaling>
        <c:delete val="1"/>
        <c:axPos val="b"/>
        <c:tickLblPos val="nextTo"/>
        <c:crossAx val="144003072"/>
        <c:crosses val="autoZero"/>
        <c:auto val="1"/>
        <c:lblAlgn val="ctr"/>
        <c:lblOffset val="100"/>
      </c:catAx>
      <c:valAx>
        <c:axId val="144003072"/>
        <c:scaling>
          <c:orientation val="minMax"/>
          <c:max val="0.79"/>
          <c:min val="0.1"/>
        </c:scaling>
        <c:axPos val="l"/>
        <c:numFmt formatCode="0%" sourceLinked="1"/>
        <c:tickLblPos val="nextTo"/>
        <c:spPr>
          <a:ln>
            <a:noFill/>
          </a:ln>
        </c:spPr>
        <c:txPr>
          <a:bodyPr/>
          <a:lstStyle/>
          <a:p>
            <a:pPr>
              <a:defRPr sz="1100" b="1" i="0">
                <a:latin typeface="Calibri" pitchFamily="34" charset="0"/>
              </a:defRPr>
            </a:pPr>
            <a:endParaRPr lang="fr-FR"/>
          </a:p>
        </c:txPr>
        <c:crossAx val="1439685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5342506386854899E-2"/>
          <c:y val="5.9139784946240198E-2"/>
          <c:w val="0.92465749361318084"/>
          <c:h val="0.88172043010752865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 w="25400" h="25400"/>
              <a:bevelB w="25400" h="25400"/>
            </a:sp3d>
          </c:spPr>
          <c:dPt>
            <c:idx val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1"/>
            <c:spPr>
              <a:solidFill>
                <a:srgbClr val="FF2121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2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3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4"/>
            <c:spPr>
              <a:solidFill>
                <a:srgbClr val="00AC00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Lbls>
            <c:dLbl>
              <c:idx val="0"/>
              <c:layout>
                <c:manualLayout>
                  <c:x val="3.2332563510392612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2.3094688221709007E-2"/>
                  <c:y val="-6.4444841938876953E-3"/>
                </c:manualLayout>
              </c:layout>
              <c:showVal val="1"/>
            </c:dLbl>
            <c:dLbl>
              <c:idx val="2"/>
              <c:layout>
                <c:manualLayout>
                  <c:x val="3.695150115473441E-2"/>
                  <c:y val="-6.4444841938876953E-3"/>
                </c:manualLayout>
              </c:layout>
              <c:showVal val="1"/>
            </c:dLbl>
            <c:dLbl>
              <c:idx val="3"/>
              <c:layout>
                <c:manualLayout>
                  <c:x val="1.3856812933025379E-2"/>
                  <c:y val="-1.2888968387775281E-2"/>
                </c:manualLayout>
              </c:layout>
              <c:showVal val="1"/>
            </c:dLbl>
            <c:dLbl>
              <c:idx val="4"/>
              <c:layout>
                <c:manualLayout>
                  <c:x val="1.3856812933025379E-2"/>
                  <c:y val="-6.4444841938876953E-3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latin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Feuil1!$B$2:$B$6</c:f>
              <c:numCache>
                <c:formatCode>0%</c:formatCode>
                <c:ptCount val="5"/>
                <c:pt idx="0">
                  <c:v>0.01</c:v>
                </c:pt>
                <c:pt idx="1">
                  <c:v>7.0000000000000007E-2</c:v>
                </c:pt>
                <c:pt idx="2">
                  <c:v>0.14000000000000001</c:v>
                </c:pt>
                <c:pt idx="3">
                  <c:v>0.52</c:v>
                </c:pt>
                <c:pt idx="4">
                  <c:v>0.26</c:v>
                </c:pt>
              </c:numCache>
            </c:numRef>
          </c:val>
        </c:ser>
        <c:gapWidth val="32"/>
        <c:gapDepth val="221"/>
        <c:shape val="cylinder"/>
        <c:axId val="110462848"/>
        <c:axId val="110464384"/>
        <c:axId val="0"/>
      </c:bar3DChart>
      <c:catAx>
        <c:axId val="110462848"/>
        <c:scaling>
          <c:orientation val="minMax"/>
        </c:scaling>
        <c:delete val="1"/>
        <c:axPos val="l"/>
        <c:numFmt formatCode="General" sourceLinked="1"/>
        <c:tickLblPos val="nextTo"/>
        <c:crossAx val="110464384"/>
        <c:crosses val="autoZero"/>
        <c:auto val="1"/>
        <c:lblAlgn val="ctr"/>
        <c:lblOffset val="100"/>
      </c:catAx>
      <c:valAx>
        <c:axId val="110464384"/>
        <c:scaling>
          <c:orientation val="minMax"/>
          <c:max val="2"/>
          <c:min val="0"/>
        </c:scaling>
        <c:delete val="1"/>
        <c:axPos val="b"/>
        <c:numFmt formatCode="0%" sourceLinked="1"/>
        <c:tickLblPos val="nextTo"/>
        <c:crossAx val="1104628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753"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5342506386854899E-2"/>
          <c:y val="5.9139784946240198E-2"/>
          <c:w val="0.92465749361318084"/>
          <c:h val="0.88172043010752865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 w="25400" h="25400"/>
              <a:bevelB w="25400" h="25400"/>
            </a:sp3d>
          </c:spPr>
          <c:dPt>
            <c:idx val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1"/>
            <c:spPr>
              <a:solidFill>
                <a:srgbClr val="FF2121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2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3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4"/>
            <c:spPr>
              <a:solidFill>
                <a:srgbClr val="00AC00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Lbls>
            <c:dLbl>
              <c:idx val="0"/>
              <c:layout>
                <c:manualLayout>
                  <c:x val="3.2332563510392612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2.3094688221709007E-2"/>
                  <c:y val="-6.4444841938876953E-3"/>
                </c:manualLayout>
              </c:layout>
              <c:showVal val="1"/>
            </c:dLbl>
            <c:dLbl>
              <c:idx val="2"/>
              <c:layout>
                <c:manualLayout>
                  <c:x val="3.695150115473441E-2"/>
                  <c:y val="-6.4444841938876953E-3"/>
                </c:manualLayout>
              </c:layout>
              <c:showVal val="1"/>
            </c:dLbl>
            <c:dLbl>
              <c:idx val="3"/>
              <c:layout>
                <c:manualLayout>
                  <c:x val="1.3856812933025379E-2"/>
                  <c:y val="-1.2888968387775281E-2"/>
                </c:manualLayout>
              </c:layout>
              <c:showVal val="1"/>
            </c:dLbl>
            <c:dLbl>
              <c:idx val="4"/>
              <c:layout>
                <c:manualLayout>
                  <c:x val="1.3856812933025379E-2"/>
                  <c:y val="-6.4444841938876953E-3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latin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Feuil1!$B$2:$B$6</c:f>
              <c:numCache>
                <c:formatCode>0%</c:formatCode>
                <c:ptCount val="5"/>
                <c:pt idx="0">
                  <c:v>1.0000000000000002E-2</c:v>
                </c:pt>
                <c:pt idx="1">
                  <c:v>4.0000000000000008E-2</c:v>
                </c:pt>
                <c:pt idx="2">
                  <c:v>8.0000000000000016E-2</c:v>
                </c:pt>
                <c:pt idx="3">
                  <c:v>0.39000000000000007</c:v>
                </c:pt>
                <c:pt idx="4">
                  <c:v>0.48000000000000004</c:v>
                </c:pt>
              </c:numCache>
            </c:numRef>
          </c:val>
        </c:ser>
        <c:gapWidth val="32"/>
        <c:gapDepth val="221"/>
        <c:shape val="cylinder"/>
        <c:axId val="111153920"/>
        <c:axId val="111155456"/>
        <c:axId val="0"/>
      </c:bar3DChart>
      <c:catAx>
        <c:axId val="111153920"/>
        <c:scaling>
          <c:orientation val="minMax"/>
        </c:scaling>
        <c:delete val="1"/>
        <c:axPos val="l"/>
        <c:numFmt formatCode="General" sourceLinked="1"/>
        <c:tickLblPos val="nextTo"/>
        <c:crossAx val="111155456"/>
        <c:crosses val="autoZero"/>
        <c:auto val="1"/>
        <c:lblAlgn val="ctr"/>
        <c:lblOffset val="100"/>
      </c:catAx>
      <c:valAx>
        <c:axId val="111155456"/>
        <c:scaling>
          <c:orientation val="minMax"/>
          <c:max val="2"/>
          <c:min val="0"/>
        </c:scaling>
        <c:delete val="1"/>
        <c:axPos val="b"/>
        <c:numFmt formatCode="0%" sourceLinked="1"/>
        <c:tickLblPos val="nextTo"/>
        <c:crossAx val="1111539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753"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5342506386854899E-2"/>
          <c:y val="5.9139784946240247E-2"/>
          <c:w val="0.92465749361318139"/>
          <c:h val="0.88172043010752865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 w="25400" h="25400"/>
              <a:bevelB w="25400" h="25400"/>
            </a:sp3d>
          </c:spPr>
          <c:dPt>
            <c:idx val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1"/>
            <c:spPr>
              <a:solidFill>
                <a:srgbClr val="FF2121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2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3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4"/>
            <c:spPr>
              <a:solidFill>
                <a:srgbClr val="00AC00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Lbls>
            <c:dLbl>
              <c:idx val="0"/>
              <c:layout>
                <c:manualLayout>
                  <c:x val="3.2332563510392612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2.3094688221709007E-2"/>
                  <c:y val="-6.444484193887697E-3"/>
                </c:manualLayout>
              </c:layout>
              <c:showVal val="1"/>
            </c:dLbl>
            <c:dLbl>
              <c:idx val="2"/>
              <c:layout>
                <c:manualLayout>
                  <c:x val="3.695150115473441E-2"/>
                  <c:y val="-6.444484193887697E-3"/>
                </c:manualLayout>
              </c:layout>
              <c:showVal val="1"/>
            </c:dLbl>
            <c:dLbl>
              <c:idx val="3"/>
              <c:layout>
                <c:manualLayout>
                  <c:x val="1.3856812933025379E-2"/>
                  <c:y val="-1.2888968387775281E-2"/>
                </c:manualLayout>
              </c:layout>
              <c:showVal val="1"/>
            </c:dLbl>
            <c:dLbl>
              <c:idx val="4"/>
              <c:layout>
                <c:manualLayout>
                  <c:x val="1.3856812933025379E-2"/>
                  <c:y val="-6.444484193887697E-3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latin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Feuil1!$B$2:$B$6</c:f>
              <c:numCache>
                <c:formatCode>0%</c:formatCode>
                <c:ptCount val="5"/>
                <c:pt idx="0">
                  <c:v>2.0000000000000004E-2</c:v>
                </c:pt>
                <c:pt idx="1">
                  <c:v>7.0000000000000021E-2</c:v>
                </c:pt>
                <c:pt idx="2">
                  <c:v>0.17</c:v>
                </c:pt>
                <c:pt idx="3">
                  <c:v>0.39000000000000007</c:v>
                </c:pt>
                <c:pt idx="4">
                  <c:v>0.35000000000000003</c:v>
                </c:pt>
              </c:numCache>
            </c:numRef>
          </c:val>
        </c:ser>
        <c:gapWidth val="32"/>
        <c:gapDepth val="221"/>
        <c:shape val="cylinder"/>
        <c:axId val="111630208"/>
        <c:axId val="111656960"/>
        <c:axId val="0"/>
      </c:bar3DChart>
      <c:catAx>
        <c:axId val="111630208"/>
        <c:scaling>
          <c:orientation val="minMax"/>
        </c:scaling>
        <c:delete val="1"/>
        <c:axPos val="l"/>
        <c:numFmt formatCode="General" sourceLinked="1"/>
        <c:tickLblPos val="nextTo"/>
        <c:crossAx val="111656960"/>
        <c:crosses val="autoZero"/>
        <c:auto val="1"/>
        <c:lblAlgn val="ctr"/>
        <c:lblOffset val="100"/>
      </c:catAx>
      <c:valAx>
        <c:axId val="111656960"/>
        <c:scaling>
          <c:orientation val="minMax"/>
          <c:max val="2"/>
          <c:min val="0"/>
        </c:scaling>
        <c:delete val="1"/>
        <c:axPos val="b"/>
        <c:numFmt formatCode="0%" sourceLinked="1"/>
        <c:tickLblPos val="nextTo"/>
        <c:crossAx val="1116302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753"/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5342506386854899E-2"/>
          <c:y val="5.9139784946240129E-2"/>
          <c:w val="0.92465749361317973"/>
          <c:h val="0.88172043010752865"/>
        </c:manualLayout>
      </c:layout>
      <c:bar3D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 w="25400" h="25400"/>
              <a:bevelB w="25400" h="25400"/>
            </a:sp3d>
          </c:spPr>
          <c:dPt>
            <c:idx val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1"/>
            <c:spPr>
              <a:solidFill>
                <a:srgbClr val="FF2121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2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3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Pt>
            <c:idx val="4"/>
            <c:spPr>
              <a:solidFill>
                <a:srgbClr val="00AC00"/>
              </a:solidFill>
              <a:scene3d>
                <a:camera prst="orthographicFront"/>
                <a:lightRig rig="threePt" dir="t"/>
              </a:scene3d>
              <a:sp3d>
                <a:bevelT w="25400" h="25400"/>
                <a:bevelB w="25400" h="25400"/>
              </a:sp3d>
            </c:spPr>
          </c:dPt>
          <c:dLbls>
            <c:dLbl>
              <c:idx val="0"/>
              <c:layout>
                <c:manualLayout>
                  <c:x val="3.2332563510392612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2.3094688221709007E-2"/>
                  <c:y val="-6.4444841938876918E-3"/>
                </c:manualLayout>
              </c:layout>
              <c:showVal val="1"/>
            </c:dLbl>
            <c:dLbl>
              <c:idx val="2"/>
              <c:layout>
                <c:manualLayout>
                  <c:x val="3.695150115473441E-2"/>
                  <c:y val="-6.4444841938876918E-3"/>
                </c:manualLayout>
              </c:layout>
              <c:showVal val="1"/>
            </c:dLbl>
            <c:dLbl>
              <c:idx val="3"/>
              <c:layout>
                <c:manualLayout>
                  <c:x val="1.3856812933025379E-2"/>
                  <c:y val="-1.2888968387775281E-2"/>
                </c:manualLayout>
              </c:layout>
              <c:showVal val="1"/>
            </c:dLbl>
            <c:dLbl>
              <c:idx val="4"/>
              <c:layout>
                <c:manualLayout>
                  <c:x val="1.3856812933025379E-2"/>
                  <c:y val="-6.4444841938876918E-3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latin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numRef>
              <c:f>Feuil1!$A$2:$A$6</c:f>
              <c:numCache>
                <c:formatCode>General</c:formatCode>
                <c:ptCount val="5"/>
              </c:numCache>
            </c:numRef>
          </c:cat>
          <c:val>
            <c:numRef>
              <c:f>Feuil1!$B$2:$B$6</c:f>
              <c:numCache>
                <c:formatCode>0%</c:formatCode>
                <c:ptCount val="5"/>
                <c:pt idx="0">
                  <c:v>0</c:v>
                </c:pt>
                <c:pt idx="1">
                  <c:v>0.05</c:v>
                </c:pt>
                <c:pt idx="2">
                  <c:v>0.16</c:v>
                </c:pt>
                <c:pt idx="3">
                  <c:v>0.56000000000000005</c:v>
                </c:pt>
                <c:pt idx="4">
                  <c:v>0.23</c:v>
                </c:pt>
              </c:numCache>
            </c:numRef>
          </c:val>
        </c:ser>
        <c:gapWidth val="32"/>
        <c:gapDepth val="221"/>
        <c:shape val="cylinder"/>
        <c:axId val="112642688"/>
        <c:axId val="112644480"/>
        <c:axId val="0"/>
      </c:bar3DChart>
      <c:catAx>
        <c:axId val="112642688"/>
        <c:scaling>
          <c:orientation val="minMax"/>
        </c:scaling>
        <c:delete val="1"/>
        <c:axPos val="l"/>
        <c:numFmt formatCode="General" sourceLinked="1"/>
        <c:tickLblPos val="nextTo"/>
        <c:crossAx val="112644480"/>
        <c:crosses val="autoZero"/>
        <c:auto val="1"/>
        <c:lblAlgn val="ctr"/>
        <c:lblOffset val="100"/>
      </c:catAx>
      <c:valAx>
        <c:axId val="112644480"/>
        <c:scaling>
          <c:orientation val="minMax"/>
          <c:max val="2"/>
          <c:min val="0"/>
        </c:scaling>
        <c:delete val="1"/>
        <c:axPos val="b"/>
        <c:numFmt formatCode="0%" sourceLinked="1"/>
        <c:tickLblPos val="nextTo"/>
        <c:crossAx val="1126426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753"/>
      </a:pPr>
      <a:endParaRPr lang="fr-F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view3D>
      <c:rotX val="10"/>
      <c:hPercent val="70"/>
      <c:rotY val="10"/>
      <c:depthPercent val="21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9370086396026623E-2"/>
          <c:y val="5.0886263413417912E-2"/>
          <c:w val="0.44216691068814057"/>
          <c:h val="0.88274336283185839"/>
        </c:manualLayout>
      </c:layout>
      <c:bar3DChart>
        <c:barDir val="bar"/>
        <c:grouping val="stacked"/>
        <c:ser>
          <c:idx val="2"/>
          <c:order val="0"/>
          <c:tx>
            <c:strRef>
              <c:f>Sheet1!$B$1</c:f>
              <c:strCache>
                <c:ptCount val="1"/>
                <c:pt idx="0">
                  <c:v>Corresp bien</c:v>
                </c:pt>
              </c:strCache>
            </c:strRef>
          </c:tx>
          <c:spPr>
            <a:solidFill>
              <a:srgbClr val="99CC00"/>
            </a:solidFill>
            <a:ln w="33143">
              <a:noFill/>
            </a:ln>
            <a:scene3d>
              <a:camera prst="orthographicFront"/>
              <a:lightRig rig="threePt" dir="t"/>
            </a:scene3d>
            <a:sp3d prstMaterial="plastic">
              <a:bevelT w="0" h="82550"/>
              <a:bevelB w="0" h="82550"/>
            </a:sp3d>
          </c:spPr>
          <c:dLbls>
            <c:dLbl>
              <c:idx val="0"/>
              <c:layout>
                <c:manualLayout>
                  <c:x val="4.2482171982997224E-3"/>
                  <c:y val="1.3270353965502409E-2"/>
                </c:manualLayout>
              </c:layout>
              <c:showVal val="1"/>
            </c:dLbl>
            <c:dLbl>
              <c:idx val="1"/>
              <c:layout>
                <c:manualLayout>
                  <c:x val="1.4159608976694619E-3"/>
                  <c:y val="1.105865732947558E-2"/>
                </c:manualLayout>
              </c:layout>
              <c:showVal val="1"/>
            </c:dLbl>
            <c:dLbl>
              <c:idx val="2"/>
              <c:layout>
                <c:manualLayout>
                  <c:x val="9.9125067960325747E-3"/>
                  <c:y val="1.3270179816161212E-2"/>
                </c:manualLayout>
              </c:layout>
              <c:showVal val="1"/>
            </c:dLbl>
            <c:dLbl>
              <c:idx val="3"/>
              <c:layout>
                <c:manualLayout>
                  <c:x val="8.4964343965994935E-3"/>
                  <c:y val="1.3270179816161212E-2"/>
                </c:manualLayout>
              </c:layout>
              <c:showVal val="1"/>
            </c:dLbl>
            <c:dLbl>
              <c:idx val="4"/>
              <c:layout>
                <c:manualLayout>
                  <c:x val="1.4160723994332285E-3"/>
                  <c:y val="1.1058483180134158E-2"/>
                </c:manualLayout>
              </c:layout>
              <c:showVal val="1"/>
            </c:dLbl>
            <c:dLbl>
              <c:idx val="5"/>
              <c:layout>
                <c:manualLayout>
                  <c:x val="2.8321447988664599E-3"/>
                  <c:y val="1.1058483180134077E-2"/>
                </c:manualLayout>
              </c:layout>
              <c:showVal val="1"/>
            </c:dLbl>
            <c:dLbl>
              <c:idx val="6"/>
              <c:layout>
                <c:manualLayout>
                  <c:x val="5.6642895977328574E-3"/>
                  <c:y val="6.6352640574219137E-3"/>
                </c:manualLayout>
              </c:layout>
              <c:showVal val="1"/>
            </c:dLbl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showVal val="1"/>
          </c:dLbls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Sheet1!$B$2:$B$10</c:f>
              <c:numCache>
                <c:formatCode>0%</c:formatCode>
                <c:ptCount val="9"/>
                <c:pt idx="0">
                  <c:v>0.7</c:v>
                </c:pt>
                <c:pt idx="1">
                  <c:v>0.63</c:v>
                </c:pt>
                <c:pt idx="2">
                  <c:v>0.46</c:v>
                </c:pt>
                <c:pt idx="3">
                  <c:v>0.45</c:v>
                </c:pt>
                <c:pt idx="4">
                  <c:v>0.43</c:v>
                </c:pt>
                <c:pt idx="5">
                  <c:v>0.32</c:v>
                </c:pt>
                <c:pt idx="6">
                  <c:v>0.28000000000000003</c:v>
                </c:pt>
              </c:numCache>
            </c:numRef>
          </c:val>
        </c:ser>
        <c:ser>
          <c:idx val="3"/>
          <c:order val="1"/>
          <c:tx>
            <c:strRef>
              <c:f>Sheet1!$C$1</c:f>
              <c:strCache>
                <c:ptCount val="1"/>
              </c:strCache>
            </c:strRef>
          </c:tx>
          <c:spPr>
            <a:noFill/>
            <a:ln w="33143">
              <a:noFill/>
            </a:ln>
          </c:spPr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Sheet1!$C$2:$C$10</c:f>
              <c:numCache>
                <c:formatCode>0%</c:formatCode>
                <c:ptCount val="9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0.1</c:v>
                </c:pt>
              </c:numCache>
            </c:numRef>
          </c:val>
        </c:ser>
        <c:ser>
          <c:idx val="7"/>
          <c:order val="2"/>
          <c:tx>
            <c:strRef>
              <c:f>Sheet1!$D$1</c:f>
              <c:strCache>
                <c:ptCount val="1"/>
                <c:pt idx="0">
                  <c:v>Corresp mal</c:v>
                </c:pt>
              </c:strCache>
            </c:strRef>
          </c:tx>
          <c:spPr>
            <a:solidFill>
              <a:srgbClr val="FF9900"/>
            </a:solidFill>
            <a:ln w="33143">
              <a:noFill/>
            </a:ln>
            <a:scene3d>
              <a:camera prst="orthographicFront"/>
              <a:lightRig rig="threePt" dir="t"/>
            </a:scene3d>
            <a:sp3d>
              <a:bevelT w="0"/>
              <a:bevelB w="0"/>
            </a:sp3d>
          </c:spPr>
          <c:dLbls>
            <c:dLbl>
              <c:idx val="0"/>
              <c:layout>
                <c:manualLayout>
                  <c:x val="2.596102741893931E-17"/>
                  <c:y val="8.8467865441075044E-3"/>
                </c:manualLayout>
              </c:layout>
              <c:showVal val="1"/>
            </c:dLbl>
            <c:dLbl>
              <c:idx val="1"/>
              <c:layout>
                <c:manualLayout>
                  <c:x val="5.6642895977328826E-3"/>
                  <c:y val="8.8467865441075044E-3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8.8469606934487507E-3"/>
                </c:manualLayout>
              </c:layout>
              <c:showVal val="1"/>
            </c:dLbl>
            <c:dLbl>
              <c:idx val="3"/>
              <c:layout>
                <c:manualLayout>
                  <c:x val="2.8321447988664335E-3"/>
                  <c:y val="1.1058483180134158E-2"/>
                </c:manualLayout>
              </c:layout>
              <c:showVal val="1"/>
            </c:dLbl>
            <c:dLbl>
              <c:idx val="4"/>
              <c:layout>
                <c:manualLayout>
                  <c:x val="1.4160723994332285E-3"/>
                  <c:y val="1.1058483180134158E-2"/>
                </c:manualLayout>
              </c:layout>
              <c:showVal val="1"/>
            </c:dLbl>
            <c:dLbl>
              <c:idx val="5"/>
              <c:layout>
                <c:manualLayout>
                  <c:x val="8.4964343965994935E-3"/>
                  <c:y val="1.1058483180134077E-2"/>
                </c:manualLayout>
              </c:layout>
              <c:showVal val="1"/>
            </c:dLbl>
            <c:dLbl>
              <c:idx val="6"/>
              <c:layout>
                <c:manualLayout>
                  <c:x val="2.8321447988664599E-3"/>
                  <c:y val="1.1058483180134158E-2"/>
                </c:manualLayout>
              </c:layout>
              <c:showVal val="1"/>
            </c:dLbl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showVal val="1"/>
          </c:dLbls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Sheet1!$D$2:$D$10</c:f>
              <c:numCache>
                <c:formatCode>0%</c:formatCode>
                <c:ptCount val="9"/>
                <c:pt idx="0">
                  <c:v>0.28000000000000003</c:v>
                </c:pt>
                <c:pt idx="1">
                  <c:v>0.34</c:v>
                </c:pt>
                <c:pt idx="2">
                  <c:v>0.52</c:v>
                </c:pt>
                <c:pt idx="3">
                  <c:v>0.52</c:v>
                </c:pt>
                <c:pt idx="4">
                  <c:v>0.55000000000000004</c:v>
                </c:pt>
                <c:pt idx="5">
                  <c:v>0.64</c:v>
                </c:pt>
                <c:pt idx="6">
                  <c:v>0.69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</c:strCache>
            </c:strRef>
          </c:tx>
          <c:spPr>
            <a:noFill/>
            <a:ln w="33143">
              <a:noFill/>
            </a:ln>
          </c:spPr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Sheet1!$E$2:$E$10</c:f>
              <c:numCache>
                <c:formatCode>0%</c:formatCode>
                <c:ptCount val="9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0.1</c:v>
                </c:pt>
              </c:numCache>
            </c:numRef>
          </c:val>
        </c:ser>
        <c:ser>
          <c:idx val="6"/>
          <c:order val="4"/>
          <c:tx>
            <c:strRef>
              <c:f>Sheet1!$F$1</c:f>
              <c:strCache>
                <c:ptCount val="1"/>
                <c:pt idx="0">
                  <c:v>NSP</c:v>
                </c:pt>
              </c:strCache>
            </c:strRef>
          </c:tx>
          <c:spPr>
            <a:solidFill>
              <a:srgbClr val="C0C0C0"/>
            </a:solidFill>
            <a:ln w="33143">
              <a:noFill/>
            </a:ln>
          </c:spPr>
          <c:dLbls>
            <c:dLbl>
              <c:idx val="0"/>
              <c:layout>
                <c:manualLayout>
                  <c:x val="1.1328579195465991E-2"/>
                  <c:y val="6.6350899080804973E-3"/>
                </c:manualLayout>
              </c:layout>
              <c:showVal val="1"/>
            </c:dLbl>
            <c:dLbl>
              <c:idx val="1"/>
              <c:layout>
                <c:manualLayout>
                  <c:x val="1.1328579195465991E-2"/>
                  <c:y val="4.4233932720537114E-3"/>
                </c:manualLayout>
              </c:layout>
              <c:showVal val="1"/>
            </c:dLbl>
            <c:dLbl>
              <c:idx val="2"/>
              <c:layout>
                <c:manualLayout>
                  <c:x val="9.9125067960325747E-3"/>
                  <c:y val="1.1058483180134158E-2"/>
                </c:manualLayout>
              </c:layout>
              <c:showVal val="1"/>
            </c:dLbl>
            <c:dLbl>
              <c:idx val="3"/>
              <c:layout>
                <c:manualLayout>
                  <c:x val="1.4160723994332262E-2"/>
                  <c:y val="8.8467865441075044E-3"/>
                </c:manualLayout>
              </c:layout>
              <c:showVal val="1"/>
            </c:dLbl>
            <c:dLbl>
              <c:idx val="4"/>
              <c:layout>
                <c:manualLayout>
                  <c:x val="1.1328579195465991E-2"/>
                  <c:y val="8.8469606934487507E-3"/>
                </c:manualLayout>
              </c:layout>
              <c:showVal val="1"/>
            </c:dLbl>
            <c:dLbl>
              <c:idx val="5"/>
              <c:layout>
                <c:manualLayout>
                  <c:x val="9.9125067960325747E-3"/>
                  <c:y val="1.105865732947558E-2"/>
                </c:manualLayout>
              </c:layout>
              <c:showVal val="1"/>
            </c:dLbl>
            <c:dLbl>
              <c:idx val="6"/>
              <c:layout>
                <c:manualLayout>
                  <c:x val="1.2744651594898931E-2"/>
                  <c:y val="6.6354382067633404E-3"/>
                </c:manualLayout>
              </c:layout>
              <c:showVal val="1"/>
            </c:dLbl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showVal val="1"/>
          </c:dLbls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Sheet1!$F$2:$F$10</c:f>
              <c:numCache>
                <c:formatCode>0%</c:formatCode>
                <c:ptCount val="9"/>
                <c:pt idx="0">
                  <c:v>0.02</c:v>
                </c:pt>
                <c:pt idx="1">
                  <c:v>0.03</c:v>
                </c:pt>
                <c:pt idx="2">
                  <c:v>0.02</c:v>
                </c:pt>
                <c:pt idx="3">
                  <c:v>0.03</c:v>
                </c:pt>
                <c:pt idx="4">
                  <c:v>0.02</c:v>
                </c:pt>
                <c:pt idx="5">
                  <c:v>0.04</c:v>
                </c:pt>
                <c:pt idx="6">
                  <c:v>0.03</c:v>
                </c:pt>
              </c:numCache>
            </c:numRef>
          </c:val>
        </c:ser>
        <c:ser>
          <c:idx val="9"/>
          <c:order val="5"/>
          <c:tx>
            <c:strRef>
              <c:f>Sheet1!$H$1</c:f>
              <c:strCache>
                <c:ptCount val="1"/>
              </c:strCache>
            </c:strRef>
          </c:tx>
          <c:spPr>
            <a:solidFill>
              <a:srgbClr val="FFFF00"/>
            </a:solidFill>
            <a:ln w="16572">
              <a:solidFill>
                <a:schemeClr val="tx1"/>
              </a:solidFill>
              <a:prstDash val="solid"/>
            </a:ln>
          </c:spPr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Sheet1!$H$2:$H$10</c:f>
              <c:numCache>
                <c:formatCode>General</c:formatCode>
                <c:ptCount val="9"/>
              </c:numCache>
            </c:numRef>
          </c:val>
        </c:ser>
        <c:ser>
          <c:idx val="10"/>
          <c:order val="6"/>
          <c:tx>
            <c:strRef>
              <c:f>Sheet1!$I$1</c:f>
              <c:strCache>
                <c:ptCount val="1"/>
              </c:strCache>
            </c:strRef>
          </c:tx>
          <c:spPr>
            <a:solidFill>
              <a:srgbClr val="00FF00"/>
            </a:solidFill>
            <a:ln w="16572">
              <a:solidFill>
                <a:schemeClr val="tx1"/>
              </a:solidFill>
              <a:prstDash val="solid"/>
            </a:ln>
          </c:spPr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Sheet1!$I$2:$I$10</c:f>
              <c:numCache>
                <c:formatCode>General</c:formatCode>
                <c:ptCount val="9"/>
              </c:numCache>
            </c:numRef>
          </c:val>
        </c:ser>
        <c:ser>
          <c:idx val="11"/>
          <c:order val="7"/>
          <c:tx>
            <c:strRef>
              <c:f>Sheet1!$J$1</c:f>
              <c:strCache>
                <c:ptCount val="1"/>
              </c:strCache>
            </c:strRef>
          </c:tx>
          <c:spPr>
            <a:solidFill>
              <a:srgbClr val="00FFFF"/>
            </a:solidFill>
            <a:ln w="16572">
              <a:solidFill>
                <a:schemeClr val="tx1"/>
              </a:solidFill>
              <a:prstDash val="solid"/>
            </a:ln>
          </c:spPr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Sheet1!$J$2:$J$10</c:f>
              <c:numCache>
                <c:formatCode>General</c:formatCode>
                <c:ptCount val="9"/>
              </c:numCache>
            </c:numRef>
          </c:val>
        </c:ser>
        <c:ser>
          <c:idx val="12"/>
          <c:order val="8"/>
          <c:tx>
            <c:strRef>
              <c:f>Sheet1!$K$1</c:f>
              <c:strCache>
                <c:ptCount val="1"/>
              </c:strCache>
            </c:strRef>
          </c:tx>
          <c:spPr>
            <a:solidFill>
              <a:srgbClr val="0000FF"/>
            </a:solidFill>
            <a:ln w="16572">
              <a:solidFill>
                <a:schemeClr val="tx1"/>
              </a:solidFill>
              <a:prstDash val="solid"/>
            </a:ln>
          </c:spPr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Sheet1!$K$2:$K$10</c:f>
              <c:numCache>
                <c:formatCode>General</c:formatCode>
                <c:ptCount val="9"/>
              </c:numCache>
            </c:numRef>
          </c:val>
        </c:ser>
        <c:ser>
          <c:idx val="13"/>
          <c:order val="9"/>
          <c:tx>
            <c:strRef>
              <c:f>Sheet1!$L$1</c:f>
              <c:strCache>
                <c:ptCount val="1"/>
              </c:strCache>
            </c:strRef>
          </c:tx>
          <c:spPr>
            <a:solidFill>
              <a:srgbClr val="FF00FF"/>
            </a:solidFill>
            <a:ln w="16572">
              <a:solidFill>
                <a:schemeClr val="tx1"/>
              </a:solidFill>
              <a:prstDash val="solid"/>
            </a:ln>
          </c:spPr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Sheet1!$L$2:$L$10</c:f>
              <c:numCache>
                <c:formatCode>General</c:formatCode>
                <c:ptCount val="9"/>
              </c:numCache>
            </c:numRef>
          </c:val>
        </c:ser>
        <c:ser>
          <c:idx val="14"/>
          <c:order val="10"/>
          <c:tx>
            <c:strRef>
              <c:f>Sheet1!$M$1</c:f>
              <c:strCache>
                <c:ptCount val="1"/>
              </c:strCache>
            </c:strRef>
          </c:tx>
          <c:spPr>
            <a:solidFill>
              <a:srgbClr val="008080"/>
            </a:solidFill>
            <a:ln w="16572">
              <a:solidFill>
                <a:schemeClr val="tx1"/>
              </a:solidFill>
              <a:prstDash val="solid"/>
            </a:ln>
          </c:spPr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Sheet1!$M$2:$M$10</c:f>
              <c:numCache>
                <c:formatCode>General</c:formatCode>
                <c:ptCount val="9"/>
              </c:numCache>
            </c:numRef>
          </c:val>
        </c:ser>
        <c:ser>
          <c:idx val="15"/>
          <c:order val="11"/>
          <c:tx>
            <c:strRef>
              <c:f>Sheet1!$N$1</c:f>
              <c:strCache>
                <c:ptCount val="1"/>
              </c:strCache>
            </c:strRef>
          </c:tx>
          <c:spPr>
            <a:solidFill>
              <a:srgbClr val="0000FF"/>
            </a:solidFill>
            <a:ln w="16572">
              <a:solidFill>
                <a:schemeClr val="tx1"/>
              </a:solidFill>
              <a:prstDash val="solid"/>
            </a:ln>
          </c:spPr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Sheet1!$N$2:$N$10</c:f>
              <c:numCache>
                <c:formatCode>General</c:formatCode>
                <c:ptCount val="9"/>
              </c:numCache>
            </c:numRef>
          </c:val>
        </c:ser>
        <c:ser>
          <c:idx val="16"/>
          <c:order val="12"/>
          <c:tx>
            <c:strRef>
              <c:f>Sheet1!$O$1</c:f>
              <c:strCache>
                <c:ptCount val="1"/>
              </c:strCache>
            </c:strRef>
          </c:tx>
          <c:spPr>
            <a:solidFill>
              <a:srgbClr val="00CCFF"/>
            </a:solidFill>
            <a:ln w="16572">
              <a:solidFill>
                <a:schemeClr val="tx1"/>
              </a:solidFill>
              <a:prstDash val="solid"/>
            </a:ln>
          </c:spPr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Sheet1!$O$2:$O$10</c:f>
              <c:numCache>
                <c:formatCode>General</c:formatCode>
                <c:ptCount val="9"/>
              </c:numCache>
            </c:numRef>
          </c:val>
        </c:ser>
        <c:ser>
          <c:idx val="17"/>
          <c:order val="13"/>
          <c:tx>
            <c:strRef>
              <c:f>Sheet1!$P$1</c:f>
              <c:strCache>
                <c:ptCount val="1"/>
              </c:strCache>
            </c:strRef>
          </c:tx>
          <c:spPr>
            <a:solidFill>
              <a:srgbClr val="CCFFFF"/>
            </a:solidFill>
            <a:ln w="16572">
              <a:solidFill>
                <a:schemeClr val="tx1"/>
              </a:solidFill>
              <a:prstDash val="solid"/>
            </a:ln>
          </c:spPr>
          <c:cat>
            <c:numRef>
              <c:f>Sheet1!$A$2:$A$10</c:f>
              <c:numCache>
                <c:formatCode>General</c:formatCode>
                <c:ptCount val="9"/>
              </c:numCache>
            </c:numRef>
          </c:cat>
          <c:val>
            <c:numRef>
              <c:f>Sheet1!$P$2:$P$10</c:f>
              <c:numCache>
                <c:formatCode>General</c:formatCode>
                <c:ptCount val="9"/>
              </c:numCache>
            </c:numRef>
          </c:val>
        </c:ser>
        <c:gapWidth val="54"/>
        <c:gapDepth val="242"/>
        <c:shape val="cylinder"/>
        <c:axId val="142199040"/>
        <c:axId val="142204928"/>
        <c:axId val="0"/>
      </c:bar3DChart>
      <c:catAx>
        <c:axId val="142199040"/>
        <c:scaling>
          <c:orientation val="maxMin"/>
        </c:scaling>
        <c:delete val="1"/>
        <c:axPos val="l"/>
        <c:numFmt formatCode="General" sourceLinked="1"/>
        <c:tickLblPos val="nextTo"/>
        <c:crossAx val="142204928"/>
        <c:crosses val="autoZero"/>
        <c:auto val="1"/>
        <c:lblAlgn val="ctr"/>
        <c:lblOffset val="100"/>
      </c:catAx>
      <c:valAx>
        <c:axId val="142204928"/>
        <c:scaling>
          <c:orientation val="minMax"/>
          <c:max val="2"/>
        </c:scaling>
        <c:delete val="1"/>
        <c:axPos val="b"/>
        <c:numFmt formatCode="0%" sourceLinked="1"/>
        <c:tickLblPos val="nextTo"/>
        <c:crossAx val="142199040"/>
        <c:crosses val="max"/>
        <c:crossBetween val="between"/>
      </c:valAx>
      <c:spPr>
        <a:noFill/>
        <a:ln w="33143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349" b="1" i="0" u="none" strike="noStrike" baseline="0">
          <a:solidFill>
            <a:schemeClr val="tx1"/>
          </a:solidFill>
          <a:latin typeface="Tahoma"/>
          <a:ea typeface="Tahoma"/>
          <a:cs typeface="Tahoma"/>
        </a:defRPr>
      </a:pPr>
      <a:endParaRPr lang="fr-F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plotArea>
      <c:layout>
        <c:manualLayout>
          <c:layoutTarget val="inner"/>
          <c:xMode val="edge"/>
          <c:yMode val="edge"/>
          <c:x val="7.2303805774278224E-2"/>
          <c:y val="1.9070374015748487E-2"/>
          <c:w val="0.92769613419603691"/>
          <c:h val="0.93060925196852728"/>
        </c:manualLayout>
      </c:layou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La manière dont il reçoit les chefs d'état étrangers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6"/>
            <c:spPr>
              <a:solidFill>
                <a:srgbClr val="FF0000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6.2500000000000134E-3"/>
                  <c:y val="9.3750000000001766E-3"/>
                </c:manualLayout>
              </c:layout>
              <c:dLblPos val="t"/>
              <c:showVal val="1"/>
            </c:dLbl>
            <c:dLbl>
              <c:idx val="1"/>
              <c:layout>
                <c:manualLayout>
                  <c:x val="6.2500000000000134E-3"/>
                  <c:y val="9.3750000000001766E-3"/>
                </c:manualLayout>
              </c:layout>
              <c:dLblPos val="t"/>
              <c:showVal val="1"/>
            </c:dLbl>
            <c:dLbl>
              <c:idx val="2"/>
              <c:layout>
                <c:manualLayout>
                  <c:x val="8.3333333333333558E-3"/>
                  <c:y val="9.3750000000001766E-3"/>
                </c:manualLayout>
              </c:layout>
              <c:dLblPos val="t"/>
              <c:showVal val="1"/>
            </c:dLbl>
            <c:dLbl>
              <c:idx val="3"/>
              <c:layout>
                <c:manualLayout>
                  <c:x val="-1.3830992737484151E-7"/>
                  <c:y val="6.9722522077371923E-2"/>
                </c:manualLayout>
              </c:layout>
              <c:dLblPos val="t"/>
              <c:showVal val="1"/>
            </c:dLbl>
            <c:dLbl>
              <c:idx val="4"/>
              <c:layout>
                <c:manualLayout>
                  <c:x val="5.5962962814408478E-3"/>
                  <c:y val="1.485581451498566E-2"/>
                </c:manualLayout>
              </c:layout>
              <c:dLblPos val="t"/>
              <c:showVal val="1"/>
            </c:dLbl>
            <c:dLbl>
              <c:idx val="5"/>
              <c:layout>
                <c:manualLayout>
                  <c:x val="5.2696082329814131E-3"/>
                  <c:y val="8.2217240493499977E-3"/>
                </c:manualLayout>
              </c:layout>
              <c:dLblPos val="t"/>
              <c:showVal val="1"/>
            </c:dLbl>
            <c:dLbl>
              <c:idx val="6"/>
              <c:layout>
                <c:manualLayout>
                  <c:x val="3.5130721553209439E-3"/>
                  <c:y val="0"/>
                </c:manualLayout>
              </c:layout>
              <c:dLblPos val="t"/>
              <c:showVal val="1"/>
            </c:dLbl>
            <c:dLbl>
              <c:idx val="7"/>
              <c:layout>
                <c:manualLayout>
                  <c:x val="3.5130721553209452E-3"/>
                  <c:y val="0"/>
                </c:manualLayout>
              </c:layout>
              <c:dLblPos val="t"/>
              <c:showVal val="1"/>
            </c:dLbl>
            <c:dLbl>
              <c:idx val="8"/>
              <c:layout>
                <c:manualLayout>
                  <c:x val="7.0261443106418913E-3"/>
                  <c:y val="9.8691570943077261E-2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rgbClr val="FF0000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Feuil1!$B$1:$J$1</c:f>
              <c:strCache>
                <c:ptCount val="9"/>
                <c:pt idx="0">
                  <c:v>v38b</c:v>
                </c:pt>
                <c:pt idx="1">
                  <c:v>V39</c:v>
                </c:pt>
                <c:pt idx="2">
                  <c:v>V40</c:v>
                </c:pt>
                <c:pt idx="3">
                  <c:v>v41</c:v>
                </c:pt>
                <c:pt idx="4">
                  <c:v>v42</c:v>
                </c:pt>
                <c:pt idx="5">
                  <c:v>v43</c:v>
                </c:pt>
                <c:pt idx="6">
                  <c:v>v44</c:v>
                </c:pt>
                <c:pt idx="7">
                  <c:v>v45</c:v>
                </c:pt>
                <c:pt idx="8">
                  <c:v>v46</c:v>
                </c:pt>
              </c:strCache>
            </c:strRef>
          </c:cat>
          <c:val>
            <c:numRef>
              <c:f>Feuil1!$B$2:$J$2</c:f>
              <c:numCache>
                <c:formatCode>0%</c:formatCode>
                <c:ptCount val="9"/>
                <c:pt idx="0">
                  <c:v>0.66000000000000014</c:v>
                </c:pt>
                <c:pt idx="1">
                  <c:v>0.70000000000000007</c:v>
                </c:pt>
                <c:pt idx="2">
                  <c:v>0.72000000000000008</c:v>
                </c:pt>
                <c:pt idx="3">
                  <c:v>0.72000000000000008</c:v>
                </c:pt>
                <c:pt idx="4">
                  <c:v>0.70000000000000007</c:v>
                </c:pt>
                <c:pt idx="5">
                  <c:v>0.76000000000000012</c:v>
                </c:pt>
                <c:pt idx="6">
                  <c:v>0.71000000000000008</c:v>
                </c:pt>
                <c:pt idx="7">
                  <c:v>0.69000000000000006</c:v>
                </c:pt>
                <c:pt idx="8">
                  <c:v>0.70000000000000007</c:v>
                </c:pt>
              </c:numCache>
            </c:numRef>
          </c:val>
          <c:smooth val="1"/>
        </c:ser>
        <c:marker val="1"/>
        <c:axId val="141935744"/>
        <c:axId val="141937280"/>
      </c:lineChart>
      <c:catAx>
        <c:axId val="141935744"/>
        <c:scaling>
          <c:orientation val="minMax"/>
        </c:scaling>
        <c:delete val="1"/>
        <c:axPos val="b"/>
        <c:tickLblPos val="nextTo"/>
        <c:crossAx val="141937280"/>
        <c:crosses val="autoZero"/>
        <c:auto val="1"/>
        <c:lblAlgn val="ctr"/>
        <c:lblOffset val="100"/>
      </c:catAx>
      <c:valAx>
        <c:axId val="141937280"/>
        <c:scaling>
          <c:orientation val="minMax"/>
          <c:max val="0.81"/>
          <c:min val="0.62000000000000233"/>
        </c:scaling>
        <c:delete val="1"/>
        <c:axPos val="l"/>
        <c:numFmt formatCode="0%" sourceLinked="1"/>
        <c:tickLblPos val="nextTo"/>
        <c:crossAx val="1419357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7.2303781829749086E-2"/>
          <c:y val="6.8838629784832739E-2"/>
          <c:w val="0.92769613419603691"/>
          <c:h val="0.93060925196852773"/>
        </c:manualLayout>
      </c:layou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Son comportement lors des déplacements à l'étranger</c:v>
                </c:pt>
              </c:strCache>
            </c:strRef>
          </c:tx>
          <c:spPr>
            <a:ln>
              <a:solidFill>
                <a:srgbClr val="009900"/>
              </a:solidFill>
            </a:ln>
          </c:spPr>
          <c:marker>
            <c:symbol val="circle"/>
            <c:size val="6"/>
            <c:spPr>
              <a:solidFill>
                <a:srgbClr val="009900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7.41649561498002E-4"/>
                  <c:y val="0.36964041256936242"/>
                </c:manualLayout>
              </c:layout>
              <c:dLblPos val="t"/>
              <c:showVal val="1"/>
            </c:dLbl>
            <c:dLbl>
              <c:idx val="1"/>
              <c:layout>
                <c:manualLayout>
                  <c:x val="1.0149887783133533E-3"/>
                  <c:y val="0.25351384113780528"/>
                </c:manualLayout>
              </c:layout>
              <c:dLblPos val="t"/>
              <c:showVal val="1"/>
            </c:dLbl>
            <c:dLbl>
              <c:idx val="2"/>
              <c:layout>
                <c:manualLayout>
                  <c:x val="4.8548895518389316E-3"/>
                  <c:y val="0.29832772512095979"/>
                </c:manualLayout>
              </c:layout>
              <c:dLblPos val="t"/>
              <c:showVal val="1"/>
            </c:dLbl>
            <c:dLbl>
              <c:idx val="3"/>
              <c:layout>
                <c:manualLayout>
                  <c:x val="5.234798522829336E-3"/>
                  <c:y val="0.26037824083266392"/>
                </c:manualLayout>
              </c:layout>
              <c:dLblPos val="t"/>
              <c:showVal val="1"/>
            </c:dLbl>
            <c:dLbl>
              <c:idx val="4"/>
              <c:layout>
                <c:manualLayout>
                  <c:x val="2.1524107474919173E-3"/>
                  <c:y val="0.40458549737180372"/>
                </c:manualLayout>
              </c:layout>
              <c:dLblPos val="t"/>
              <c:showVal val="1"/>
            </c:dLbl>
            <c:dLbl>
              <c:idx val="5"/>
              <c:layout>
                <c:manualLayout>
                  <c:x val="3.547715251582591E-3"/>
                  <c:y val="0.37566749919011838"/>
                </c:manualLayout>
              </c:layout>
              <c:dLblPos val="t"/>
              <c:showVal val="1"/>
            </c:dLbl>
            <c:dLbl>
              <c:idx val="6"/>
              <c:layout>
                <c:manualLayout>
                  <c:x val="1.7910769117712336E-3"/>
                  <c:y val="0.4112696330975098"/>
                </c:manualLayout>
              </c:layout>
              <c:dLblPos val="t"/>
              <c:showVal val="1"/>
            </c:dLbl>
            <c:dLbl>
              <c:idx val="7"/>
              <c:layout>
                <c:manualLayout>
                  <c:x val="3.4784313528759404E-3"/>
                  <c:y val="0.38230199701127787"/>
                </c:manualLayout>
              </c:layout>
              <c:dLblPos val="t"/>
              <c:showVal val="1"/>
            </c:dLbl>
            <c:dLbl>
              <c:idx val="8"/>
              <c:layout>
                <c:manualLayout>
                  <c:x val="3.5130055097648849E-3"/>
                  <c:y val="0.39482642408535923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rgbClr val="009900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Feuil1!$B$1:$J$1</c:f>
              <c:strCache>
                <c:ptCount val="9"/>
                <c:pt idx="0">
                  <c:v>v38b</c:v>
                </c:pt>
                <c:pt idx="1">
                  <c:v>V39</c:v>
                </c:pt>
                <c:pt idx="2">
                  <c:v>V40</c:v>
                </c:pt>
                <c:pt idx="3">
                  <c:v>v41</c:v>
                </c:pt>
                <c:pt idx="4">
                  <c:v>v42</c:v>
                </c:pt>
                <c:pt idx="5">
                  <c:v>v43</c:v>
                </c:pt>
                <c:pt idx="6">
                  <c:v>v44</c:v>
                </c:pt>
                <c:pt idx="7">
                  <c:v>v45</c:v>
                </c:pt>
                <c:pt idx="8">
                  <c:v>v46</c:v>
                </c:pt>
              </c:strCache>
            </c:strRef>
          </c:cat>
          <c:val>
            <c:numRef>
              <c:f>Feuil1!$B$2:$J$2</c:f>
              <c:numCache>
                <c:formatCode>0%</c:formatCode>
                <c:ptCount val="9"/>
                <c:pt idx="0">
                  <c:v>0.65000000000000013</c:v>
                </c:pt>
                <c:pt idx="1">
                  <c:v>0.71000000000000008</c:v>
                </c:pt>
                <c:pt idx="2">
                  <c:v>0.71000000000000008</c:v>
                </c:pt>
                <c:pt idx="3">
                  <c:v>0.71000000000000008</c:v>
                </c:pt>
                <c:pt idx="4">
                  <c:v>0.66000000000000014</c:v>
                </c:pt>
                <c:pt idx="5">
                  <c:v>0.71000000000000008</c:v>
                </c:pt>
                <c:pt idx="6">
                  <c:v>0.70000000000000007</c:v>
                </c:pt>
                <c:pt idx="7">
                  <c:v>0.67000000000000015</c:v>
                </c:pt>
                <c:pt idx="8">
                  <c:v>0.64000000000000012</c:v>
                </c:pt>
              </c:numCache>
            </c:numRef>
          </c:val>
          <c:smooth val="1"/>
        </c:ser>
        <c:marker val="1"/>
        <c:axId val="142862592"/>
        <c:axId val="142942208"/>
      </c:lineChart>
      <c:catAx>
        <c:axId val="142862592"/>
        <c:scaling>
          <c:orientation val="minMax"/>
        </c:scaling>
        <c:delete val="1"/>
        <c:axPos val="b"/>
        <c:tickLblPos val="nextTo"/>
        <c:crossAx val="142942208"/>
        <c:crosses val="autoZero"/>
        <c:auto val="1"/>
        <c:lblAlgn val="ctr"/>
        <c:lblOffset val="100"/>
      </c:catAx>
      <c:valAx>
        <c:axId val="142942208"/>
        <c:scaling>
          <c:orientation val="minMax"/>
          <c:max val="0.74000000000000365"/>
          <c:min val="0.55000000000000004"/>
        </c:scaling>
        <c:delete val="1"/>
        <c:axPos val="l"/>
        <c:numFmt formatCode="0%" sourceLinked="1"/>
        <c:tickLblPos val="nextTo"/>
        <c:crossAx val="1428625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7.2303805774278224E-2"/>
          <c:y val="1.9070374015748494E-2"/>
          <c:w val="0.92769613419603691"/>
          <c:h val="0.93060925196852773"/>
        </c:manualLayout>
      </c:layou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Sa capacité à diriger son gouvernement </c:v>
                </c:pt>
              </c:strCache>
            </c:strRef>
          </c:tx>
          <c:spPr>
            <a:ln>
              <a:solidFill>
                <a:srgbClr val="000066"/>
              </a:solidFill>
            </a:ln>
          </c:spPr>
          <c:marker>
            <c:symbol val="circle"/>
            <c:size val="6"/>
            <c:spPr>
              <a:solidFill>
                <a:srgbClr val="000066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6.2500000000000134E-3"/>
                  <c:y val="9.3750000000001766E-3"/>
                </c:manualLayout>
              </c:layout>
              <c:dLblPos val="t"/>
              <c:showVal val="1"/>
            </c:dLbl>
            <c:dLbl>
              <c:idx val="1"/>
              <c:layout>
                <c:manualLayout>
                  <c:x val="6.2500000000000134E-3"/>
                  <c:y val="9.3750000000001766E-3"/>
                </c:manualLayout>
              </c:layout>
              <c:dLblPos val="t"/>
              <c:showVal val="1"/>
            </c:dLbl>
            <c:dLbl>
              <c:idx val="2"/>
              <c:layout>
                <c:manualLayout>
                  <c:x val="8.3333333333333558E-3"/>
                  <c:y val="9.3750000000001766E-3"/>
                </c:manualLayout>
              </c:layout>
              <c:dLblPos val="t"/>
              <c:showVal val="1"/>
            </c:dLbl>
            <c:dLbl>
              <c:idx val="3"/>
              <c:layout>
                <c:manualLayout>
                  <c:x val="-1.3830992737484159E-7"/>
                  <c:y val="6.9722522077371923E-2"/>
                </c:manualLayout>
              </c:layout>
              <c:dLblPos val="t"/>
              <c:showVal val="1"/>
            </c:dLbl>
            <c:dLbl>
              <c:idx val="4"/>
              <c:layout>
                <c:manualLayout>
                  <c:x val="5.5962962814408521E-3"/>
                  <c:y val="1.485581451498566E-2"/>
                </c:manualLayout>
              </c:layout>
              <c:dLblPos val="t"/>
              <c:showVal val="1"/>
            </c:dLbl>
            <c:dLbl>
              <c:idx val="5"/>
              <c:layout>
                <c:manualLayout>
                  <c:x val="5.2696082329814434E-3"/>
                  <c:y val="4.3876801879892915E-2"/>
                </c:manualLayout>
              </c:layout>
              <c:dLblPos val="t"/>
              <c:showVal val="1"/>
            </c:dLbl>
            <c:dLbl>
              <c:idx val="6"/>
              <c:layout>
                <c:manualLayout>
                  <c:x val="3.5130721553209452E-3"/>
                  <c:y val="7.1310155661085797E-2"/>
                </c:manualLayout>
              </c:layout>
              <c:dLblPos val="t"/>
              <c:showVal val="1"/>
            </c:dLbl>
            <c:dLbl>
              <c:idx val="7"/>
              <c:layout>
                <c:manualLayout>
                  <c:x val="1.7565360776604709E-3"/>
                  <c:y val="5.3482616745814532E-2"/>
                </c:manualLayout>
              </c:layout>
              <c:dLblPos val="t"/>
              <c:showVal val="1"/>
            </c:dLbl>
            <c:dLbl>
              <c:idx val="8"/>
              <c:layout>
                <c:manualLayout>
                  <c:x val="3.5130721553209452E-3"/>
                  <c:y val="6.3036530759388434E-2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rgbClr val="002060"/>
                    </a:solidFill>
                    <a:latin typeface="Calibri" pitchFamily="34" charset="0"/>
                  </a:defRPr>
                </a:pPr>
                <a:endParaRPr lang="fr-FR"/>
              </a:p>
            </c:txPr>
            <c:dLblPos val="t"/>
            <c:showVal val="1"/>
          </c:dLbls>
          <c:cat>
            <c:strRef>
              <c:f>Feuil1!$B$1:$J$1</c:f>
              <c:strCache>
                <c:ptCount val="9"/>
                <c:pt idx="0">
                  <c:v>v38b</c:v>
                </c:pt>
                <c:pt idx="1">
                  <c:v>V39</c:v>
                </c:pt>
                <c:pt idx="2">
                  <c:v>V40</c:v>
                </c:pt>
                <c:pt idx="3">
                  <c:v>v41</c:v>
                </c:pt>
                <c:pt idx="4">
                  <c:v>v42</c:v>
                </c:pt>
                <c:pt idx="5">
                  <c:v>v43</c:v>
                </c:pt>
                <c:pt idx="6">
                  <c:v>v44</c:v>
                </c:pt>
                <c:pt idx="7">
                  <c:v>v45</c:v>
                </c:pt>
                <c:pt idx="8">
                  <c:v>v46</c:v>
                </c:pt>
              </c:strCache>
            </c:strRef>
          </c:cat>
          <c:val>
            <c:numRef>
              <c:f>Feuil1!$B$2:$J$2</c:f>
              <c:numCache>
                <c:formatCode>0%</c:formatCode>
                <c:ptCount val="9"/>
                <c:pt idx="0">
                  <c:v>0.55000000000000004</c:v>
                </c:pt>
                <c:pt idx="1">
                  <c:v>0.5</c:v>
                </c:pt>
                <c:pt idx="2">
                  <c:v>0.54</c:v>
                </c:pt>
                <c:pt idx="3">
                  <c:v>0.52</c:v>
                </c:pt>
                <c:pt idx="4">
                  <c:v>0.54</c:v>
                </c:pt>
                <c:pt idx="5">
                  <c:v>0.52</c:v>
                </c:pt>
                <c:pt idx="6">
                  <c:v>0.49000000000000005</c:v>
                </c:pt>
                <c:pt idx="7">
                  <c:v>0.5</c:v>
                </c:pt>
                <c:pt idx="8">
                  <c:v>0.46</c:v>
                </c:pt>
              </c:numCache>
            </c:numRef>
          </c:val>
          <c:smooth val="1"/>
        </c:ser>
        <c:marker val="1"/>
        <c:axId val="142962048"/>
        <c:axId val="142963840"/>
      </c:lineChart>
      <c:catAx>
        <c:axId val="142962048"/>
        <c:scaling>
          <c:orientation val="minMax"/>
        </c:scaling>
        <c:delete val="1"/>
        <c:axPos val="b"/>
        <c:tickLblPos val="nextTo"/>
        <c:crossAx val="142963840"/>
        <c:crosses val="autoZero"/>
        <c:auto val="1"/>
        <c:lblAlgn val="ctr"/>
        <c:lblOffset val="100"/>
      </c:catAx>
      <c:valAx>
        <c:axId val="142963840"/>
        <c:scaling>
          <c:orientation val="minMax"/>
          <c:max val="0.69000000000000061"/>
          <c:min val="0.45"/>
        </c:scaling>
        <c:delete val="1"/>
        <c:axPos val="l"/>
        <c:numFmt formatCode="0%" sourceLinked="1"/>
        <c:tickLblPos val="nextTo"/>
        <c:crossAx val="1429620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571" tIns="49284" rIns="98571" bIns="49284" numCol="1" anchor="t" anchorCtr="0" compatLnSpc="1">
            <a:prstTxWarp prst="textNoShape">
              <a:avLst/>
            </a:prstTxWarp>
          </a:bodyPr>
          <a:lstStyle>
            <a:lvl1pPr algn="l" defTabSz="984918" eaLnBrk="1" hangingPunct="1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6" y="1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571" tIns="49284" rIns="98571" bIns="49284" numCol="1" anchor="t" anchorCtr="0" compatLnSpc="1">
            <a:prstTxWarp prst="textNoShape">
              <a:avLst/>
            </a:prstTxWarp>
          </a:bodyPr>
          <a:lstStyle>
            <a:lvl1pPr algn="r" defTabSz="984918" eaLnBrk="1" hangingPunct="1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571" tIns="49284" rIns="98571" bIns="49284" numCol="1" anchor="b" anchorCtr="0" compatLnSpc="1">
            <a:prstTxWarp prst="textNoShape">
              <a:avLst/>
            </a:prstTxWarp>
          </a:bodyPr>
          <a:lstStyle>
            <a:lvl1pPr algn="l" defTabSz="984918" eaLnBrk="1" hangingPunct="1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571" tIns="49284" rIns="98571" bIns="49284" numCol="1" anchor="b" anchorCtr="0" compatLnSpc="1">
            <a:prstTxWarp prst="textNoShape">
              <a:avLst/>
            </a:prstTxWarp>
          </a:bodyPr>
          <a:lstStyle>
            <a:lvl1pPr algn="r" defTabSz="984918" eaLnBrk="1" hangingPunct="1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fld id="{C1BA10DE-250E-41B4-AD2C-C854A5721A2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571" tIns="49284" rIns="98571" bIns="49284" numCol="1" anchor="t" anchorCtr="0" compatLnSpc="1">
            <a:prstTxWarp prst="textNoShape">
              <a:avLst/>
            </a:prstTxWarp>
          </a:bodyPr>
          <a:lstStyle>
            <a:lvl1pPr algn="l" defTabSz="984918" eaLnBrk="1" hangingPunct="1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6" y="1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571" tIns="49284" rIns="98571" bIns="49284" numCol="1" anchor="t" anchorCtr="0" compatLnSpc="1">
            <a:prstTxWarp prst="textNoShape">
              <a:avLst/>
            </a:prstTxWarp>
          </a:bodyPr>
          <a:lstStyle>
            <a:lvl1pPr algn="r" defTabSz="984918" eaLnBrk="1" hangingPunct="1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8350"/>
            <a:ext cx="5541963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8" y="4860925"/>
            <a:ext cx="5207001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571" tIns="49284" rIns="98571" bIns="492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571" tIns="49284" rIns="98571" bIns="49284" numCol="1" anchor="b" anchorCtr="0" compatLnSpc="1">
            <a:prstTxWarp prst="textNoShape">
              <a:avLst/>
            </a:prstTxWarp>
          </a:bodyPr>
          <a:lstStyle>
            <a:lvl1pPr algn="l" defTabSz="984918" eaLnBrk="1" hangingPunct="1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571" tIns="49284" rIns="98571" bIns="49284" numCol="1" anchor="b" anchorCtr="0" compatLnSpc="1">
            <a:prstTxWarp prst="textNoShape">
              <a:avLst/>
            </a:prstTxWarp>
          </a:bodyPr>
          <a:lstStyle>
            <a:lvl1pPr algn="r" defTabSz="984918" eaLnBrk="1" hangingPunct="1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fld id="{3944E2D4-45B5-466C-8F74-C8ADF5A34CD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3423"/>
            <a:fld id="{30C746F5-5BBD-47C5-9AC1-FCD4A453FE14}" type="slidenum">
              <a:rPr lang="fr-FR" altLang="fr-FR" smtClean="0"/>
              <a:pPr defTabSz="983423"/>
              <a:t>1</a:t>
            </a:fld>
            <a:endParaRPr lang="fr-FR" altLang="fr-FR" dirty="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1578C6F6-C0AA-4E30-96BE-1E28EC3A82A3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10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D7E18457-67E4-4D09-B5DB-AD7C303BB15C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11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3C198283-D1BA-4C31-82E2-D1795DBE8531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12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04979A13-063D-4046-8D03-C753AFA9DC50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13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E5BD1CD1-87EB-4ACE-981D-43DB21A27A6B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14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95A1D0B6-D1E1-45DD-96D6-6468C4DA0CE8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15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2CCB4EEB-BC28-4524-9C54-8FCB4B7C43E8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16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AE07F518-D778-45EB-8432-971AD351BC49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17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5040EC58-B024-45BB-A64D-2C9C26A98D69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18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A7883C29-D8E0-4CCB-9F90-6998845F9E0D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19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3423"/>
            <a:fld id="{C7715408-ED7E-449B-BC52-02E7EA6456D5}" type="slidenum">
              <a:rPr lang="fr-FR" altLang="fr-FR" smtClean="0"/>
              <a:pPr defTabSz="983423"/>
              <a:t>2</a:t>
            </a:fld>
            <a:endParaRPr lang="fr-FR" altLang="fr-FR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7929C4A9-4607-4F27-8880-6FFC2ED16831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20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7929C4A9-4607-4F27-8880-6FFC2ED16831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21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7929C4A9-4607-4F27-8880-6FFC2ED16831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22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7929C4A9-4607-4F27-8880-6FFC2ED16831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23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7929C4A9-4607-4F27-8880-6FFC2ED16831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24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7929C4A9-4607-4F27-8880-6FFC2ED16831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25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7929C4A9-4607-4F27-8880-6FFC2ED16831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26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7929C4A9-4607-4F27-8880-6FFC2ED16831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27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6BDFA572-5F11-458F-980C-55FEE42B85E9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28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67587" name="Rectangle 7"/>
          <p:cNvSpPr txBox="1">
            <a:spLocks noGrp="1" noChangeArrowheads="1"/>
          </p:cNvSpPr>
          <p:nvPr/>
        </p:nvSpPr>
        <p:spPr bwMode="auto">
          <a:xfrm>
            <a:off x="4022726" y="9725025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899" tIns="47948" rIns="95899" bIns="47948" anchor="b"/>
          <a:lstStyle/>
          <a:p>
            <a:pPr defTabSz="951699" eaLnBrk="1" hangingPunct="1"/>
            <a:fld id="{8E7D8979-0CDF-486A-B500-8B85D75F12CB}" type="slidenum">
              <a:rPr lang="fr-FR" altLang="fr-FR" sz="1200" b="0">
                <a:latin typeface="Times New Roman" pitchFamily="18" charset="0"/>
              </a:rPr>
              <a:pPr defTabSz="951699" eaLnBrk="1" hangingPunct="1"/>
              <a:t>28</a:t>
            </a:fld>
            <a:endParaRPr lang="fr-FR" altLang="fr-FR" sz="1200" b="0" dirty="0">
              <a:latin typeface="Times New Roman" pitchFamily="18" charset="0"/>
            </a:endParaRPr>
          </a:p>
        </p:txBody>
      </p:sp>
      <p:sp>
        <p:nvSpPr>
          <p:cNvPr id="675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 lIns="95899" tIns="47948" rIns="95899" bIns="47948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3423"/>
            <a:fld id="{772ECFC6-B147-4AB1-ABBE-95B9BC9FFE02}" type="slidenum">
              <a:rPr lang="fr-FR" altLang="fr-FR" smtClean="0"/>
              <a:pPr defTabSz="983423"/>
              <a:t>29</a:t>
            </a:fld>
            <a:endParaRPr lang="fr-FR" altLang="fr-FR" dirty="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65F60C8A-67F4-4A15-A7E3-C2FD4AF7868F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3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3423"/>
            <a:fld id="{772ECFC6-B147-4AB1-ABBE-95B9BC9FFE02}" type="slidenum">
              <a:rPr lang="fr-FR" altLang="fr-FR" smtClean="0"/>
              <a:pPr defTabSz="983423"/>
              <a:t>30</a:t>
            </a:fld>
            <a:endParaRPr lang="fr-FR" altLang="fr-FR" dirty="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3423"/>
            <a:fld id="{772ECFC6-B147-4AB1-ABBE-95B9BC9FFE02}" type="slidenum">
              <a:rPr lang="fr-FR" altLang="fr-FR" smtClean="0"/>
              <a:pPr defTabSz="983423"/>
              <a:t>31</a:t>
            </a:fld>
            <a:endParaRPr lang="fr-FR" altLang="fr-FR" dirty="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3423"/>
            <a:fld id="{772ECFC6-B147-4AB1-ABBE-95B9BC9FFE02}" type="slidenum">
              <a:rPr lang="fr-FR" altLang="fr-FR" smtClean="0"/>
              <a:pPr defTabSz="983423"/>
              <a:t>32</a:t>
            </a:fld>
            <a:endParaRPr lang="fr-FR" altLang="fr-FR" dirty="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3423"/>
            <a:fld id="{D7C11BC6-38CC-49B2-BD64-D30B3FDE12E8}" type="slidenum">
              <a:rPr lang="fr-FR" altLang="fr-FR" smtClean="0"/>
              <a:pPr defTabSz="983423"/>
              <a:t>4</a:t>
            </a:fld>
            <a:endParaRPr lang="fr-FR" altLang="fr-FR" dirty="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3423"/>
            <a:fld id="{CDF9CB68-25FC-4665-A8A7-529C48E88454}" type="slidenum">
              <a:rPr lang="fr-FR" altLang="fr-FR" smtClean="0"/>
              <a:pPr defTabSz="983423"/>
              <a:t>5</a:t>
            </a:fld>
            <a:endParaRPr lang="fr-FR" altLang="fr-FR" dirty="0" smtClean="0"/>
          </a:p>
        </p:txBody>
      </p:sp>
      <p:sp>
        <p:nvSpPr>
          <p:cNvPr id="49155" name="Rectangle 7"/>
          <p:cNvSpPr txBox="1">
            <a:spLocks noGrp="1" noChangeArrowheads="1"/>
          </p:cNvSpPr>
          <p:nvPr/>
        </p:nvSpPr>
        <p:spPr bwMode="auto">
          <a:xfrm>
            <a:off x="4022726" y="9725025"/>
            <a:ext cx="30765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899" tIns="47948" rIns="95899" bIns="47948" anchor="b"/>
          <a:lstStyle/>
          <a:p>
            <a:pPr defTabSz="951699" eaLnBrk="1" hangingPunct="1"/>
            <a:fld id="{AF656599-3E16-4768-AA46-85C19D93147C}" type="slidenum">
              <a:rPr lang="fr-FR" altLang="fr-FR" sz="1200" b="0">
                <a:latin typeface="Times New Roman" pitchFamily="18" charset="0"/>
              </a:rPr>
              <a:pPr defTabSz="951699" eaLnBrk="1" hangingPunct="1"/>
              <a:t>5</a:t>
            </a:fld>
            <a:endParaRPr lang="fr-FR" altLang="fr-FR" sz="1200" b="0" dirty="0">
              <a:latin typeface="Times New Roman" pitchFamily="18" charset="0"/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 lIns="95899" tIns="47948" rIns="95899" bIns="47948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3423"/>
            <a:fld id="{772ECFC6-B147-4AB1-ABBE-95B9BC9FFE02}" type="slidenum">
              <a:rPr lang="fr-FR" altLang="fr-FR" smtClean="0"/>
              <a:pPr defTabSz="983423"/>
              <a:t>6</a:t>
            </a:fld>
            <a:endParaRPr lang="fr-FR" altLang="fr-FR" dirty="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1578C6F6-C0AA-4E30-96BE-1E28EC3A82A3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7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1578C6F6-C0AA-4E30-96BE-1E28EC3A82A3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8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4022726" y="9721859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571" tIns="49284" rIns="98571" bIns="49284" anchor="b"/>
          <a:lstStyle/>
          <a:p>
            <a:pPr defTabSz="983423" eaLnBrk="1" hangingPunct="1"/>
            <a:fld id="{1578C6F6-C0AA-4E30-96BE-1E28EC3A82A3}" type="slidenum">
              <a:rPr lang="fr-FR" altLang="fr-FR" sz="1300" b="0">
                <a:latin typeface="Times New Roman" pitchFamily="18" charset="0"/>
              </a:rPr>
              <a:pPr defTabSz="983423" eaLnBrk="1" hangingPunct="1"/>
              <a:t>9</a:t>
            </a:fld>
            <a:endParaRPr lang="fr-FR" altLang="fr-FR" sz="1300" b="0" dirty="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7400" y="771525"/>
            <a:ext cx="5537200" cy="3833813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8" y="4859338"/>
            <a:ext cx="5207001" cy="460375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2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image" Target="../media/image2.jpeg"/><Relationship Id="rId5" Type="http://schemas.openxmlformats.org/officeDocument/2006/relationships/theme" Target="../theme/theme10.xml"/><Relationship Id="rId4" Type="http://schemas.openxmlformats.org/officeDocument/2006/relationships/slideLayout" Target="../slideLayouts/slideLayout103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2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108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107.xml"/><Relationship Id="rId9" Type="http://schemas.openxmlformats.org/officeDocument/2006/relationships/image" Target="../media/image4.jpe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image" Target="../media/image5.pn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Relationship Id="rId14" Type="http://schemas.openxmlformats.org/officeDocument/2006/relationships/image" Target="../media/image5.png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5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1270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14612" name="Rectangle 20"/>
          <p:cNvSpPr>
            <a:spLocks noChangeArrowheads="1"/>
          </p:cNvSpPr>
          <p:nvPr/>
        </p:nvSpPr>
        <p:spPr bwMode="auto">
          <a:xfrm>
            <a:off x="2170113" y="1763713"/>
            <a:ext cx="6164262" cy="19843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414611" name="Text Box 19"/>
          <p:cNvSpPr txBox="1">
            <a:spLocks noChangeArrowheads="1"/>
          </p:cNvSpPr>
          <p:nvPr/>
        </p:nvSpPr>
        <p:spPr bwMode="white">
          <a:xfrm>
            <a:off x="1552575" y="1801813"/>
            <a:ext cx="7019925" cy="4191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endParaRPr lang="fr-FR" sz="2800" b="0" dirty="0">
              <a:latin typeface="Tahoma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fr-FR" sz="2800" b="0" dirty="0">
                <a:latin typeface="Tahoma" pitchFamily="34" charset="0"/>
              </a:rPr>
              <a:t>Baromètre des initiatives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fr-FR" sz="2800" b="0" dirty="0">
                <a:latin typeface="Tahoma" pitchFamily="34" charset="0"/>
              </a:rPr>
              <a:t>du Président de la République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fr-FR" sz="2800" b="0" dirty="0">
                <a:latin typeface="Tahoma" pitchFamily="34" charset="0"/>
              </a:rPr>
              <a:t>Nicolas Sarkozy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fr-FR" sz="2800" b="0" dirty="0">
              <a:latin typeface="Tahoma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lang="fr-FR" sz="2800" b="0" dirty="0">
              <a:latin typeface="Tahoma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lang="fr-FR" sz="2400" i="1" dirty="0">
              <a:latin typeface="Tahoma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lang="fr-FR" sz="2800" b="0" dirty="0">
              <a:latin typeface="Tahoma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fr-FR" sz="2800" b="0" dirty="0" smtClean="0">
                <a:latin typeface="Tahoma" pitchFamily="34" charset="0"/>
              </a:rPr>
              <a:t>V</a:t>
            </a:r>
            <a:r>
              <a:rPr lang="fr-FR" sz="2400" b="0" dirty="0" smtClean="0">
                <a:latin typeface="Tahoma" pitchFamily="34" charset="0"/>
              </a:rPr>
              <a:t>ague 46 – 27 février 2009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fr-FR" sz="2400" b="0" dirty="0" smtClean="0">
              <a:latin typeface="Tahoma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lang="fr-FR" sz="2400" b="0" i="1" dirty="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6610" name="Line 2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11" name="Line 3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12" name="Line 4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13" name="Line 5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14" name="Line 6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15" name="Line 7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16" name="Line 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17" name="Line 9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18" name="Line 10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19" name="Line 11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20" name="Line 12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21" name="Line 13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27" name="Line 19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28" name="Line 20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29" name="Line 21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30" name="Line 22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31" name="Line 23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40" name="Text Box 32"/>
          <p:cNvSpPr txBox="1">
            <a:spLocks noChangeArrowheads="1"/>
          </p:cNvSpPr>
          <p:nvPr/>
        </p:nvSpPr>
        <p:spPr bwMode="gray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607425" algn="r"/>
              </a:tabLst>
              <a:defRPr/>
            </a:pPr>
            <a:r>
              <a:rPr lang="en-US" sz="1000" b="0">
                <a:solidFill>
                  <a:schemeClr val="bg2"/>
                </a:solidFill>
                <a:latin typeface="Tahoma" pitchFamily="34" charset="0"/>
              </a:rPr>
              <a:t>	</a:t>
            </a:r>
            <a:r>
              <a:rPr lang="en-US" sz="1000">
                <a:solidFill>
                  <a:schemeClr val="bg2"/>
                </a:solidFill>
                <a:latin typeface="Tahoma" pitchFamily="34" charset="0"/>
              </a:rPr>
              <a:t>page </a:t>
            </a:r>
            <a:fld id="{231B9778-D90E-42D3-870E-A23B9200685B}" type="slidenum">
              <a:rPr lang="en-US" sz="100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607425" algn="r"/>
                </a:tabLst>
                <a:defRPr/>
              </a:pPr>
              <a:t>‹N°›</a:t>
            </a:fld>
            <a:endParaRPr lang="en-US" sz="1000">
              <a:solidFill>
                <a:schemeClr val="bg2"/>
              </a:solidFill>
              <a:latin typeface="Tahoma" pitchFamily="34" charset="0"/>
            </a:endParaRPr>
          </a:p>
        </p:txBody>
      </p:sp>
      <p:sp>
        <p:nvSpPr>
          <p:cNvPr id="4036642" name="AutoShape 34"/>
          <p:cNvSpPr>
            <a:spLocks noChangeArrowheads="1"/>
          </p:cNvSpPr>
          <p:nvPr/>
        </p:nvSpPr>
        <p:spPr bwMode="auto">
          <a:xfrm>
            <a:off x="1330325" y="3605213"/>
            <a:ext cx="8575675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43" name="AutoShape 35"/>
          <p:cNvSpPr>
            <a:spLocks noChangeArrowheads="1"/>
          </p:cNvSpPr>
          <p:nvPr/>
        </p:nvSpPr>
        <p:spPr bwMode="auto">
          <a:xfrm>
            <a:off x="1330325" y="4122738"/>
            <a:ext cx="8575675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6644" name="Text Box 36"/>
          <p:cNvSpPr txBox="1">
            <a:spLocks noChangeArrowheads="1"/>
          </p:cNvSpPr>
          <p:nvPr/>
        </p:nvSpPr>
        <p:spPr bwMode="auto">
          <a:xfrm>
            <a:off x="1306513" y="3565525"/>
            <a:ext cx="85756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  <a:defRPr/>
            </a:pPr>
            <a:r>
              <a:rPr lang="fr-FR" sz="2900" b="0">
                <a:solidFill>
                  <a:schemeClr val="bg1"/>
                </a:solidFill>
                <a:latin typeface="Tahoma" pitchFamily="34" charset="0"/>
              </a:rPr>
              <a:t>Résultats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7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0586" name="Text Box 10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882063" algn="r"/>
              </a:tabLst>
              <a:defRPr/>
            </a:pPr>
            <a:r>
              <a:rPr lang="en-US" sz="1000" b="0">
                <a:solidFill>
                  <a:schemeClr val="bg2"/>
                </a:solidFill>
                <a:latin typeface="Tahoma" pitchFamily="34" charset="0"/>
              </a:rPr>
              <a:t>	</a:t>
            </a:r>
            <a:r>
              <a:rPr lang="en-US" sz="1000">
                <a:solidFill>
                  <a:schemeClr val="bg2"/>
                </a:solidFill>
                <a:latin typeface="Tahoma" pitchFamily="34" charset="0"/>
              </a:rPr>
              <a:t>page </a:t>
            </a:r>
            <a:fld id="{76CEE469-555B-48E1-A415-FDFCCFCE14FA}" type="slidenum">
              <a:rPr lang="en-US" sz="100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882063" algn="r"/>
                </a:tabLst>
                <a:defRPr/>
              </a:pPr>
              <a:t>‹N°›</a:t>
            </a:fld>
            <a:endParaRPr lang="en-US" sz="1000">
              <a:solidFill>
                <a:schemeClr val="bg2"/>
              </a:solidFill>
              <a:latin typeface="Tahoma" pitchFamily="34" charset="0"/>
            </a:endParaRPr>
          </a:p>
        </p:txBody>
      </p:sp>
      <p:sp>
        <p:nvSpPr>
          <p:cNvPr id="2840587" name="Line 11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88" name="Line 12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89" name="Line 13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0" name="Line 14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1" name="Line 15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2" name="Line 16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4" name="Line 1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5" name="Line 19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6" name="Line 20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7" name="Line 21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8" name="Line 22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9" name="Line 23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02" name="Line 26"/>
          <p:cNvSpPr>
            <a:spLocks noChangeShapeType="1"/>
          </p:cNvSpPr>
          <p:nvPr/>
        </p:nvSpPr>
        <p:spPr bwMode="auto">
          <a:xfrm>
            <a:off x="942975" y="3602038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03" name="Line 27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05" name="Line 29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0" name="Line 34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2" name="Line 36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4" name="Line 3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5" name="Line 39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6" name="Line 40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7" name="Line 41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8" name="Line 42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33" name="Line 57"/>
          <p:cNvSpPr>
            <a:spLocks noChangeShapeType="1"/>
          </p:cNvSpPr>
          <p:nvPr/>
        </p:nvSpPr>
        <p:spPr bwMode="auto">
          <a:xfrm>
            <a:off x="1341438" y="3629025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34" name="Line 58"/>
          <p:cNvSpPr>
            <a:spLocks noChangeShapeType="1"/>
          </p:cNvSpPr>
          <p:nvPr/>
        </p:nvSpPr>
        <p:spPr bwMode="auto">
          <a:xfrm>
            <a:off x="1341438" y="4481513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35" name="Line 59"/>
          <p:cNvSpPr>
            <a:spLocks noChangeShapeType="1"/>
          </p:cNvSpPr>
          <p:nvPr/>
        </p:nvSpPr>
        <p:spPr bwMode="auto">
          <a:xfrm>
            <a:off x="1341438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36" name="Line 60"/>
          <p:cNvSpPr>
            <a:spLocks noChangeShapeType="1"/>
          </p:cNvSpPr>
          <p:nvPr/>
        </p:nvSpPr>
        <p:spPr bwMode="auto">
          <a:xfrm>
            <a:off x="9906000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37" name="Line 61"/>
          <p:cNvSpPr>
            <a:spLocks noChangeShapeType="1"/>
          </p:cNvSpPr>
          <p:nvPr/>
        </p:nvSpPr>
        <p:spPr bwMode="auto">
          <a:xfrm>
            <a:off x="1341438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38" name="Line 62"/>
          <p:cNvSpPr>
            <a:spLocks noChangeShapeType="1"/>
          </p:cNvSpPr>
          <p:nvPr/>
        </p:nvSpPr>
        <p:spPr bwMode="auto">
          <a:xfrm>
            <a:off x="9906000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390466" name="Rectangle 1026"/>
          <p:cNvSpPr>
            <a:spLocks noChangeArrowheads="1"/>
          </p:cNvSpPr>
          <p:nvPr/>
        </p:nvSpPr>
        <p:spPr bwMode="auto">
          <a:xfrm>
            <a:off x="1341438" y="4137025"/>
            <a:ext cx="8564562" cy="339725"/>
          </a:xfrm>
          <a:prstGeom prst="rect">
            <a:avLst/>
          </a:prstGeom>
          <a:solidFill>
            <a:srgbClr val="8E4487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eaLnBrk="1" hangingPunct="1">
              <a:spcBef>
                <a:spcPct val="20000"/>
              </a:spcBef>
              <a:defRPr/>
            </a:pPr>
            <a:endParaRPr lang="en-US" sz="2800" b="0">
              <a:solidFill>
                <a:schemeClr val="bg1"/>
              </a:solidFill>
            </a:endParaRPr>
          </a:p>
        </p:txBody>
      </p:sp>
      <p:sp>
        <p:nvSpPr>
          <p:cNvPr id="3390467" name="Rectangle 1027"/>
          <p:cNvSpPr>
            <a:spLocks noChangeArrowheads="1"/>
          </p:cNvSpPr>
          <p:nvPr/>
        </p:nvSpPr>
        <p:spPr bwMode="auto">
          <a:xfrm>
            <a:off x="1341438" y="3602038"/>
            <a:ext cx="8564562" cy="534987"/>
          </a:xfrm>
          <a:prstGeom prst="rect">
            <a:avLst/>
          </a:prstGeom>
          <a:solidFill>
            <a:srgbClr val="43254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eaLnBrk="1" hangingPunct="1">
              <a:spcBef>
                <a:spcPct val="20000"/>
              </a:spcBef>
              <a:defRPr/>
            </a:pPr>
            <a:r>
              <a:rPr lang="en-US" sz="2800" b="0">
                <a:solidFill>
                  <a:schemeClr val="bg1"/>
                </a:solidFill>
              </a:rPr>
              <a:t>Principaux enseignements</a:t>
            </a:r>
          </a:p>
        </p:txBody>
      </p:sp>
      <p:grpSp>
        <p:nvGrpSpPr>
          <p:cNvPr id="24609" name="Group 1028"/>
          <p:cNvGrpSpPr>
            <a:grpSpLocks/>
          </p:cNvGrpSpPr>
          <p:nvPr/>
        </p:nvGrpSpPr>
        <p:grpSpPr bwMode="auto">
          <a:xfrm>
            <a:off x="109538" y="6276975"/>
            <a:ext cx="628650" cy="457200"/>
            <a:chOff x="69" y="3954"/>
            <a:chExt cx="396" cy="288"/>
          </a:xfrm>
        </p:grpSpPr>
        <p:sp>
          <p:nvSpPr>
            <p:cNvPr id="3390469" name="Rectangle 1029"/>
            <p:cNvSpPr>
              <a:spLocks noChangeArrowheads="1"/>
            </p:cNvSpPr>
            <p:nvPr userDrawn="1"/>
          </p:nvSpPr>
          <p:spPr bwMode="auto">
            <a:xfrm>
              <a:off x="335" y="3976"/>
              <a:ext cx="116" cy="231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fr-FR" sz="1800">
                <a:latin typeface="Tahoma" pitchFamily="34" charset="0"/>
              </a:endParaRPr>
            </a:p>
          </p:txBody>
        </p:sp>
        <p:pic>
          <p:nvPicPr>
            <p:cNvPr id="24611" name="Picture 1030" descr="guillements"/>
            <p:cNvPicPr>
              <a:picLocks noChangeAspect="1" noChangeArrowheads="1"/>
            </p:cNvPicPr>
            <p:nvPr userDrawn="1"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25603" name="Group 28"/>
          <p:cNvGrpSpPr>
            <a:grpSpLocks/>
          </p:cNvGrpSpPr>
          <p:nvPr/>
        </p:nvGrpSpPr>
        <p:grpSpPr bwMode="auto">
          <a:xfrm>
            <a:off x="109538" y="6276975"/>
            <a:ext cx="628650" cy="457200"/>
            <a:chOff x="69" y="3954"/>
            <a:chExt cx="396" cy="288"/>
          </a:xfrm>
        </p:grpSpPr>
        <p:sp>
          <p:nvSpPr>
            <p:cNvPr id="2767901" name="Rectangle 29"/>
            <p:cNvSpPr>
              <a:spLocks noChangeArrowheads="1"/>
            </p:cNvSpPr>
            <p:nvPr userDrawn="1"/>
          </p:nvSpPr>
          <p:spPr bwMode="auto">
            <a:xfrm>
              <a:off x="335" y="3976"/>
              <a:ext cx="116" cy="231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fr-FR" sz="1800">
                <a:latin typeface="Tahoma" pitchFamily="34" charset="0"/>
              </a:endParaRPr>
            </a:p>
          </p:txBody>
        </p:sp>
        <p:pic>
          <p:nvPicPr>
            <p:cNvPr id="25606" name="Picture 30" descr="guillements"/>
            <p:cNvPicPr>
              <a:picLocks noChangeAspect="1" noChangeArrowheads="1"/>
            </p:cNvPicPr>
            <p:nvPr userDrawn="1"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66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607425" algn="r"/>
              </a:tabLst>
              <a:defRPr/>
            </a:pPr>
            <a:r>
              <a:rPr lang="fr-FR" sz="1000" b="0" dirty="0" smtClean="0">
                <a:solidFill>
                  <a:schemeClr val="bg2"/>
                </a:solidFill>
                <a:latin typeface="Tahoma" pitchFamily="34" charset="0"/>
              </a:rPr>
              <a:t>BJ5404 - Baromètre des initiatives de Nicolas Sarkozy – vague 46 / 27 février 2009 </a:t>
            </a:r>
            <a:r>
              <a:rPr lang="fr-FR" sz="1000" b="0" dirty="0">
                <a:solidFill>
                  <a:schemeClr val="bg2"/>
                </a:solidFill>
                <a:latin typeface="Tahoma" pitchFamily="34" charset="0"/>
              </a:rPr>
              <a:t>	</a:t>
            </a:r>
            <a:fld id="{39D30470-7F32-460B-97A4-16F0BC475DCC}" type="slidenum">
              <a:rPr lang="fr-FR" sz="1000" b="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607425" algn="r"/>
                </a:tabLst>
                <a:defRPr/>
              </a:pPr>
              <a:t>‹N°›</a:t>
            </a:fld>
            <a:endParaRPr lang="fr-FR" sz="1000" b="0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0" r:id="rId1"/>
    <p:sldLayoutId id="2147484081" r:id="rId2"/>
    <p:sldLayoutId id="2147484082" r:id="rId3"/>
    <p:sldLayoutId id="2147484083" r:id="rId4"/>
    <p:sldLayoutId id="2147484084" r:id="rId5"/>
    <p:sldLayoutId id="2147484085" r:id="rId6"/>
    <p:sldLayoutId id="2147484086" r:id="rId7"/>
    <p:sldLayoutId id="2147484087" r:id="rId8"/>
    <p:sldLayoutId id="2147484088" r:id="rId9"/>
    <p:sldLayoutId id="2147484089" r:id="rId10"/>
    <p:sldLayoutId id="214748409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767901" name="Rectangle 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cs typeface="+mn-cs"/>
              </a:endParaRPr>
            </a:p>
          </p:txBody>
        </p:sp>
        <p:pic>
          <p:nvPicPr>
            <p:cNvPr id="30726" name="Picture 30" descr="guillements"/>
            <p:cNvPicPr>
              <a:picLocks noChangeAspect="1" noChangeArrowheads="1"/>
            </p:cNvPicPr>
            <p:nvPr userDrawn="1"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ext Box 66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607425" algn="r"/>
              </a:tabLst>
              <a:defRPr/>
            </a:pPr>
            <a:r>
              <a:rPr lang="fr-FR" sz="1000" b="0" dirty="0" smtClean="0">
                <a:solidFill>
                  <a:schemeClr val="bg2"/>
                </a:solidFill>
                <a:latin typeface="Tahoma" pitchFamily="34" charset="0"/>
              </a:rPr>
              <a:t>BJ5404 - Baromètre des initiatives de Nicolas Sarkozy – vague 46 / 27 février 2009 </a:t>
            </a:r>
            <a:r>
              <a:rPr lang="fr-FR" sz="1000" b="0" dirty="0">
                <a:solidFill>
                  <a:schemeClr val="bg2"/>
                </a:solidFill>
                <a:latin typeface="Tahoma" pitchFamily="34" charset="0"/>
              </a:rPr>
              <a:t>	</a:t>
            </a:r>
            <a:fld id="{39D30470-7F32-460B-97A4-16F0BC475DCC}" type="slidenum">
              <a:rPr lang="fr-FR" sz="1000" b="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607425" algn="r"/>
                </a:tabLst>
                <a:defRPr/>
              </a:pPr>
              <a:t>‹N°›</a:t>
            </a:fld>
            <a:endParaRPr lang="fr-FR" sz="1000" b="0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93" r:id="rId2"/>
    <p:sldLayoutId id="2147484094" r:id="rId3"/>
    <p:sldLayoutId id="2147484095" r:id="rId4"/>
    <p:sldLayoutId id="2147484096" r:id="rId5"/>
    <p:sldLayoutId id="2147484097" r:id="rId6"/>
    <p:sldLayoutId id="2147484098" r:id="rId7"/>
    <p:sldLayoutId id="2147484099" r:id="rId8"/>
    <p:sldLayoutId id="2147484100" r:id="rId9"/>
    <p:sldLayoutId id="2147484101" r:id="rId10"/>
    <p:sldLayoutId id="214748410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" name="Text Box 66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607425" algn="r"/>
              </a:tabLst>
              <a:defRPr/>
            </a:pPr>
            <a:r>
              <a:rPr lang="fr-FR" sz="1000" b="0" dirty="0" smtClean="0">
                <a:solidFill>
                  <a:schemeClr val="bg2"/>
                </a:solidFill>
                <a:latin typeface="Tahoma" pitchFamily="34" charset="0"/>
              </a:rPr>
              <a:t>BJ5404 - Baromètre des initiatives de Nicolas Sarkozy – vague 46 / 27 février 2009 </a:t>
            </a:r>
            <a:r>
              <a:rPr lang="fr-FR" sz="1000" b="0" dirty="0">
                <a:solidFill>
                  <a:schemeClr val="bg2"/>
                </a:solidFill>
                <a:latin typeface="Tahoma" pitchFamily="34" charset="0"/>
              </a:rPr>
              <a:t>	</a:t>
            </a:r>
            <a:fld id="{39D30470-7F32-460B-97A4-16F0BC475DCC}" type="slidenum">
              <a:rPr lang="fr-FR" sz="1000" b="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607425" algn="r"/>
                </a:tabLst>
                <a:defRPr/>
              </a:pPr>
              <a:t>‹N°›</a:t>
            </a:fld>
            <a:endParaRPr lang="fr-FR" sz="1000" b="0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4" r:id="rId1"/>
    <p:sldLayoutId id="2147484105" r:id="rId2"/>
    <p:sldLayoutId id="2147484106" r:id="rId3"/>
    <p:sldLayoutId id="2147484107" r:id="rId4"/>
    <p:sldLayoutId id="2147484108" r:id="rId5"/>
    <p:sldLayoutId id="2147484109" r:id="rId6"/>
    <p:sldLayoutId id="2147484110" r:id="rId7"/>
    <p:sldLayoutId id="2147484111" r:id="rId8"/>
    <p:sldLayoutId id="2147484112" r:id="rId9"/>
    <p:sldLayoutId id="2147484113" r:id="rId10"/>
    <p:sldLayoutId id="214748411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607425" algn="r"/>
              </a:tabLst>
              <a:defRPr/>
            </a:pPr>
            <a:r>
              <a:rPr lang="fr-FR" sz="1000" b="0" dirty="0" smtClean="0">
                <a:solidFill>
                  <a:schemeClr val="bg2"/>
                </a:solidFill>
                <a:latin typeface="Tahoma" pitchFamily="34" charset="0"/>
              </a:rPr>
              <a:t>BJ5404 - Baromètre des initiatives de Nicolas Sarkozy – vague 46 / 27 février 2009 </a:t>
            </a:r>
            <a:r>
              <a:rPr lang="fr-FR" sz="1000" b="0" dirty="0">
                <a:solidFill>
                  <a:schemeClr val="bg2"/>
                </a:solidFill>
                <a:latin typeface="Tahoma" pitchFamily="34" charset="0"/>
              </a:rPr>
              <a:t>	</a:t>
            </a:r>
            <a:fld id="{39D30470-7F32-460B-97A4-16F0BC475DCC}" type="slidenum">
              <a:rPr lang="fr-FR" sz="1000" b="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607425" algn="r"/>
                </a:tabLst>
                <a:defRPr/>
              </a:pPr>
              <a:t>‹N°›</a:t>
            </a:fld>
            <a:endParaRPr lang="fr-FR" sz="1000" b="0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" name="Text Box 66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607425" algn="r"/>
              </a:tabLst>
              <a:defRPr/>
            </a:pPr>
            <a:r>
              <a:rPr lang="fr-FR" sz="1000" b="0" dirty="0" smtClean="0">
                <a:solidFill>
                  <a:schemeClr val="bg2"/>
                </a:solidFill>
                <a:latin typeface="Tahoma" pitchFamily="34" charset="0"/>
              </a:rPr>
              <a:t>BJ5404 - Baromètre des initiatives de Nicolas Sarkozy – vague 46 / 27 février 2009 </a:t>
            </a:r>
            <a:r>
              <a:rPr lang="fr-FR" sz="1000" b="0" dirty="0">
                <a:solidFill>
                  <a:schemeClr val="bg2"/>
                </a:solidFill>
                <a:latin typeface="Tahoma" pitchFamily="34" charset="0"/>
              </a:rPr>
              <a:t>	</a:t>
            </a:r>
            <a:fld id="{39D30470-7F32-460B-97A4-16F0BC475DCC}" type="slidenum">
              <a:rPr lang="fr-FR" sz="1000" b="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607425" algn="r"/>
                </a:tabLst>
                <a:defRPr/>
              </a:pPr>
              <a:t>‹N°›</a:t>
            </a:fld>
            <a:endParaRPr lang="fr-FR" sz="1000" b="0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8" r:id="rId1"/>
    <p:sldLayoutId id="2147484129" r:id="rId2"/>
    <p:sldLayoutId id="2147484130" r:id="rId3"/>
    <p:sldLayoutId id="2147484131" r:id="rId4"/>
    <p:sldLayoutId id="2147484132" r:id="rId5"/>
    <p:sldLayoutId id="2147484133" r:id="rId6"/>
    <p:sldLayoutId id="2147484134" r:id="rId7"/>
    <p:sldLayoutId id="2147484135" r:id="rId8"/>
    <p:sldLayoutId id="2147484136" r:id="rId9"/>
    <p:sldLayoutId id="2147484137" r:id="rId10"/>
    <p:sldLayoutId id="21474841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607425" algn="r"/>
              </a:tabLst>
              <a:defRPr/>
            </a:pPr>
            <a:r>
              <a:rPr lang="fr-FR" sz="1000" b="0" dirty="0" smtClean="0">
                <a:solidFill>
                  <a:schemeClr val="bg2"/>
                </a:solidFill>
                <a:latin typeface="Tahoma" pitchFamily="34" charset="0"/>
              </a:rPr>
              <a:t>BJ5404 - Baromètre des initiatives de Nicolas Sarkozy – vague 46 / 27 février 2009 </a:t>
            </a:r>
            <a:r>
              <a:rPr lang="fr-FR" sz="1000" b="0" dirty="0">
                <a:solidFill>
                  <a:schemeClr val="bg2"/>
                </a:solidFill>
                <a:latin typeface="Tahoma" pitchFamily="34" charset="0"/>
              </a:rPr>
              <a:t>	</a:t>
            </a:r>
            <a:fld id="{39D30470-7F32-460B-97A4-16F0BC475DCC}" type="slidenum">
              <a:rPr lang="fr-FR" sz="1000" b="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607425" algn="r"/>
                </a:tabLst>
                <a:defRPr/>
              </a:pPr>
              <a:t>‹N°›</a:t>
            </a:fld>
            <a:endParaRPr lang="fr-FR" sz="1000" b="0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0" r:id="rId1"/>
    <p:sldLayoutId id="2147484141" r:id="rId2"/>
    <p:sldLayoutId id="2147484142" r:id="rId3"/>
    <p:sldLayoutId id="2147484143" r:id="rId4"/>
    <p:sldLayoutId id="2147484144" r:id="rId5"/>
    <p:sldLayoutId id="2147484145" r:id="rId6"/>
    <p:sldLayoutId id="2147484146" r:id="rId7"/>
    <p:sldLayoutId id="2147484147" r:id="rId8"/>
    <p:sldLayoutId id="2147484148" r:id="rId9"/>
    <p:sldLayoutId id="2147484149" r:id="rId10"/>
    <p:sldLayoutId id="21474841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3691" name="Text Box 11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882063" algn="r"/>
              </a:tabLst>
              <a:defRPr/>
            </a:pPr>
            <a:r>
              <a:rPr lang="en-US" sz="1000" b="0">
                <a:solidFill>
                  <a:schemeClr val="bg2"/>
                </a:solidFill>
                <a:latin typeface="Tahoma" pitchFamily="34" charset="0"/>
              </a:rPr>
              <a:t>	</a:t>
            </a:r>
            <a:r>
              <a:rPr lang="en-US" sz="1000">
                <a:solidFill>
                  <a:schemeClr val="bg2"/>
                </a:solidFill>
                <a:latin typeface="Tahoma" pitchFamily="34" charset="0"/>
              </a:rPr>
              <a:t>page </a:t>
            </a:r>
            <a:fld id="{8E5786B4-1593-42C5-977B-95854B8C682C}" type="slidenum">
              <a:rPr lang="en-US" sz="100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882063" algn="r"/>
                </a:tabLst>
                <a:defRPr/>
              </a:pPr>
              <a:t>‹N°›</a:t>
            </a:fld>
            <a:endParaRPr lang="en-US" sz="1000">
              <a:solidFill>
                <a:schemeClr val="bg2"/>
              </a:solidFill>
              <a:latin typeface="Tahoma" pitchFamily="34" charset="0"/>
            </a:endParaRPr>
          </a:p>
        </p:txBody>
      </p:sp>
      <p:graphicFrame>
        <p:nvGraphicFramePr>
          <p:cNvPr id="2503747" name="Group 67"/>
          <p:cNvGraphicFramePr>
            <a:graphicFrameLocks noGrp="1"/>
          </p:cNvGraphicFramePr>
          <p:nvPr/>
        </p:nvGraphicFramePr>
        <p:xfrm>
          <a:off x="1328738" y="3630613"/>
          <a:ext cx="8577262" cy="853440"/>
        </p:xfrm>
        <a:graphic>
          <a:graphicData uri="http://schemas.openxmlformats.org/drawingml/2006/table">
            <a:tbl>
              <a:tblPr/>
              <a:tblGrid>
                <a:gridCol w="8577262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Contexte et Objectifs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20B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3427"/>
                    </a:solidFill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840642" name="Text Box 66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607425" algn="r"/>
              </a:tabLst>
              <a:defRPr/>
            </a:pPr>
            <a:r>
              <a:rPr lang="fr-FR" sz="1000" b="0" dirty="0" smtClean="0">
                <a:solidFill>
                  <a:schemeClr val="bg2"/>
                </a:solidFill>
                <a:latin typeface="Tahoma" pitchFamily="34" charset="0"/>
              </a:rPr>
              <a:t>BJ5404 - Baromètre </a:t>
            </a:r>
            <a:r>
              <a:rPr lang="fr-FR" sz="1000" b="0" dirty="0">
                <a:solidFill>
                  <a:schemeClr val="bg2"/>
                </a:solidFill>
                <a:latin typeface="Tahoma" pitchFamily="34" charset="0"/>
              </a:rPr>
              <a:t>des initiatives de Nicolas Sarkozy – vague </a:t>
            </a:r>
            <a:r>
              <a:rPr lang="fr-FR" sz="1000" b="0" dirty="0" smtClean="0">
                <a:solidFill>
                  <a:schemeClr val="bg2"/>
                </a:solidFill>
                <a:latin typeface="Tahoma" pitchFamily="34" charset="0"/>
              </a:rPr>
              <a:t>46 </a:t>
            </a:r>
            <a:r>
              <a:rPr lang="fr-FR" sz="1000" b="0" dirty="0">
                <a:solidFill>
                  <a:schemeClr val="bg2"/>
                </a:solidFill>
                <a:latin typeface="Tahoma" pitchFamily="34" charset="0"/>
              </a:rPr>
              <a:t>/ </a:t>
            </a:r>
            <a:r>
              <a:rPr lang="fr-FR" sz="1000" b="0" dirty="0" smtClean="0">
                <a:solidFill>
                  <a:schemeClr val="bg2"/>
                </a:solidFill>
                <a:latin typeface="Tahoma" pitchFamily="34" charset="0"/>
              </a:rPr>
              <a:t>27 février 2009</a:t>
            </a:r>
            <a:r>
              <a:rPr lang="fr-FR" sz="1000" b="0" dirty="0">
                <a:solidFill>
                  <a:schemeClr val="bg2"/>
                </a:solidFill>
                <a:latin typeface="Tahoma" pitchFamily="34" charset="0"/>
              </a:rPr>
              <a:t>	</a:t>
            </a:r>
            <a:fld id="{39D30470-7F32-460B-97A4-16F0BC475DCC}" type="slidenum">
              <a:rPr lang="fr-FR" sz="1000" b="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607425" algn="r"/>
                </a:tabLst>
                <a:defRPr/>
              </a:pPr>
              <a:t>‹N°›</a:t>
            </a:fld>
            <a:endParaRPr lang="fr-FR" sz="1000" b="0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874" name="Text Box 2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882063" algn="r"/>
              </a:tabLst>
              <a:defRPr/>
            </a:pPr>
            <a:r>
              <a:rPr lang="en-US" sz="1000" b="0">
                <a:solidFill>
                  <a:schemeClr val="bg2"/>
                </a:solidFill>
                <a:latin typeface="Tahoma" pitchFamily="34" charset="0"/>
              </a:rPr>
              <a:t>	</a:t>
            </a:r>
            <a:r>
              <a:rPr lang="en-US" sz="1000">
                <a:solidFill>
                  <a:schemeClr val="bg2"/>
                </a:solidFill>
                <a:latin typeface="Tahoma" pitchFamily="34" charset="0"/>
              </a:rPr>
              <a:t>page </a:t>
            </a:r>
            <a:fld id="{AA6A79A4-E982-443C-A896-83255CDCB412}" type="slidenum">
              <a:rPr lang="en-US" sz="100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882063" algn="r"/>
                </a:tabLst>
                <a:defRPr/>
              </a:pPr>
              <a:t>‹N°›</a:t>
            </a:fld>
            <a:endParaRPr lang="en-US" sz="1000">
              <a:solidFill>
                <a:schemeClr val="bg2"/>
              </a:solidFill>
              <a:latin typeface="Tahoma" pitchFamily="34" charset="0"/>
            </a:endParaRPr>
          </a:p>
        </p:txBody>
      </p:sp>
      <p:sp>
        <p:nvSpPr>
          <p:cNvPr id="3265539" name="AutoShape 3"/>
          <p:cNvSpPr>
            <a:spLocks noChangeArrowheads="1"/>
          </p:cNvSpPr>
          <p:nvPr/>
        </p:nvSpPr>
        <p:spPr bwMode="auto">
          <a:xfrm>
            <a:off x="1339850" y="3619500"/>
            <a:ext cx="8566150" cy="503238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rgbClr val="3A3A22">
                  <a:gamma/>
                  <a:tint val="82353"/>
                  <a:invGamma/>
                </a:srgbClr>
              </a:gs>
              <a:gs pos="100000">
                <a:srgbClr val="3A3A22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265540" name="AutoShape 4"/>
          <p:cNvSpPr>
            <a:spLocks noChangeArrowheads="1"/>
          </p:cNvSpPr>
          <p:nvPr/>
        </p:nvSpPr>
        <p:spPr bwMode="auto">
          <a:xfrm>
            <a:off x="1327150" y="4124325"/>
            <a:ext cx="8578850" cy="360363"/>
          </a:xfrm>
          <a:prstGeom prst="bevel">
            <a:avLst>
              <a:gd name="adj" fmla="val 0"/>
            </a:avLst>
          </a:prstGeom>
          <a:solidFill>
            <a:srgbClr val="8D936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265541" name="Text Box 5"/>
          <p:cNvSpPr txBox="1">
            <a:spLocks noChangeArrowheads="1"/>
          </p:cNvSpPr>
          <p:nvPr/>
        </p:nvSpPr>
        <p:spPr bwMode="auto">
          <a:xfrm>
            <a:off x="1368425" y="3579813"/>
            <a:ext cx="85137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  <a:defRPr/>
            </a:pPr>
            <a:r>
              <a:rPr lang="fr-FR" sz="2900" b="0">
                <a:solidFill>
                  <a:schemeClr val="bg1"/>
                </a:solidFill>
                <a:latin typeface="Tahoma" pitchFamily="34" charset="0"/>
              </a:rPr>
              <a:t>Méthodologie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607425" algn="r"/>
              </a:tabLst>
              <a:defRPr/>
            </a:pPr>
            <a:r>
              <a:rPr lang="fr-FR" sz="1000" b="0" dirty="0" smtClean="0">
                <a:solidFill>
                  <a:schemeClr val="bg2"/>
                </a:solidFill>
                <a:latin typeface="Tahoma" pitchFamily="34" charset="0"/>
              </a:rPr>
              <a:t>BJ5404 - Baromètre des initiatives de Nicolas Sarkozy – vague 46 / 27 février 2009 </a:t>
            </a:r>
            <a:r>
              <a:rPr lang="fr-FR" sz="1000" b="0" dirty="0">
                <a:solidFill>
                  <a:schemeClr val="bg2"/>
                </a:solidFill>
                <a:latin typeface="Tahoma" pitchFamily="34" charset="0"/>
              </a:rPr>
              <a:t>	</a:t>
            </a:r>
            <a:fld id="{39D30470-7F32-460B-97A4-16F0BC475DCC}" type="slidenum">
              <a:rPr lang="fr-FR" sz="1000" b="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607425" algn="r"/>
                </a:tabLst>
                <a:defRPr/>
              </a:pPr>
              <a:t>‹N°›</a:t>
            </a:fld>
            <a:endParaRPr lang="fr-FR" sz="1000" b="0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0586" name="Text Box 10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882063" algn="r"/>
              </a:tabLst>
              <a:defRPr/>
            </a:pPr>
            <a:r>
              <a:rPr lang="en-US" sz="1000" b="0">
                <a:solidFill>
                  <a:schemeClr val="bg2"/>
                </a:solidFill>
                <a:latin typeface="Tahoma" pitchFamily="34" charset="0"/>
              </a:rPr>
              <a:t>	</a:t>
            </a:r>
            <a:r>
              <a:rPr lang="en-US" sz="1000">
                <a:solidFill>
                  <a:schemeClr val="bg2"/>
                </a:solidFill>
                <a:latin typeface="Tahoma" pitchFamily="34" charset="0"/>
              </a:rPr>
              <a:t>page </a:t>
            </a:r>
            <a:fld id="{CBA81BB1-9C22-4AEF-BFD0-1F56D31DF5AE}" type="slidenum">
              <a:rPr lang="en-US" sz="100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882063" algn="r"/>
                </a:tabLst>
                <a:defRPr/>
              </a:pPr>
              <a:t>‹N°›</a:t>
            </a:fld>
            <a:endParaRPr lang="en-US" sz="1000">
              <a:solidFill>
                <a:schemeClr val="bg2"/>
              </a:solidFill>
              <a:latin typeface="Tahoma" pitchFamily="34" charset="0"/>
            </a:endParaRPr>
          </a:p>
        </p:txBody>
      </p:sp>
      <p:sp>
        <p:nvSpPr>
          <p:cNvPr id="2840587" name="Line 11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88" name="Line 12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89" name="Line 13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0" name="Line 14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1" name="Line 15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2" name="Line 16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4" name="Line 1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5" name="Line 19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6" name="Line 20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7" name="Line 21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8" name="Line 22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599" name="Line 23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02" name="Line 26"/>
          <p:cNvSpPr>
            <a:spLocks noChangeShapeType="1"/>
          </p:cNvSpPr>
          <p:nvPr/>
        </p:nvSpPr>
        <p:spPr bwMode="auto">
          <a:xfrm>
            <a:off x="942975" y="3602038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03" name="Line 27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05" name="Line 29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0" name="Line 34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2" name="Line 36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4" name="Line 3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5" name="Line 39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6" name="Line 40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7" name="Line 41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18" name="Line 42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33" name="Line 57"/>
          <p:cNvSpPr>
            <a:spLocks noChangeShapeType="1"/>
          </p:cNvSpPr>
          <p:nvPr/>
        </p:nvSpPr>
        <p:spPr bwMode="auto">
          <a:xfrm>
            <a:off x="1341438" y="3629025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34" name="Line 58"/>
          <p:cNvSpPr>
            <a:spLocks noChangeShapeType="1"/>
          </p:cNvSpPr>
          <p:nvPr/>
        </p:nvSpPr>
        <p:spPr bwMode="auto">
          <a:xfrm>
            <a:off x="1341438" y="4481513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35" name="Line 59"/>
          <p:cNvSpPr>
            <a:spLocks noChangeShapeType="1"/>
          </p:cNvSpPr>
          <p:nvPr/>
        </p:nvSpPr>
        <p:spPr bwMode="auto">
          <a:xfrm>
            <a:off x="1341438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36" name="Line 60"/>
          <p:cNvSpPr>
            <a:spLocks noChangeShapeType="1"/>
          </p:cNvSpPr>
          <p:nvPr/>
        </p:nvSpPr>
        <p:spPr bwMode="auto">
          <a:xfrm>
            <a:off x="9906000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37" name="Line 61"/>
          <p:cNvSpPr>
            <a:spLocks noChangeShapeType="1"/>
          </p:cNvSpPr>
          <p:nvPr/>
        </p:nvSpPr>
        <p:spPr bwMode="auto">
          <a:xfrm>
            <a:off x="1341438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40638" name="Line 62"/>
          <p:cNvSpPr>
            <a:spLocks noChangeShapeType="1"/>
          </p:cNvSpPr>
          <p:nvPr/>
        </p:nvSpPr>
        <p:spPr bwMode="auto">
          <a:xfrm>
            <a:off x="9906000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390466" name="Rectangle 1026"/>
          <p:cNvSpPr>
            <a:spLocks noChangeArrowheads="1"/>
          </p:cNvSpPr>
          <p:nvPr/>
        </p:nvSpPr>
        <p:spPr bwMode="auto">
          <a:xfrm>
            <a:off x="1341438" y="4137025"/>
            <a:ext cx="8564562" cy="339725"/>
          </a:xfrm>
          <a:prstGeom prst="rect">
            <a:avLst/>
          </a:prstGeom>
          <a:solidFill>
            <a:srgbClr val="8E4487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eaLnBrk="1" hangingPunct="1">
              <a:spcBef>
                <a:spcPct val="20000"/>
              </a:spcBef>
              <a:defRPr/>
            </a:pPr>
            <a:endParaRPr lang="en-US" sz="2800" b="0">
              <a:solidFill>
                <a:schemeClr val="bg1"/>
              </a:solidFill>
            </a:endParaRPr>
          </a:p>
        </p:txBody>
      </p:sp>
      <p:sp>
        <p:nvSpPr>
          <p:cNvPr id="3390467" name="Rectangle 1027"/>
          <p:cNvSpPr>
            <a:spLocks noChangeArrowheads="1"/>
          </p:cNvSpPr>
          <p:nvPr/>
        </p:nvSpPr>
        <p:spPr bwMode="auto">
          <a:xfrm>
            <a:off x="1341438" y="3602038"/>
            <a:ext cx="8564562" cy="534987"/>
          </a:xfrm>
          <a:prstGeom prst="rect">
            <a:avLst/>
          </a:prstGeom>
          <a:solidFill>
            <a:srgbClr val="43254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eaLnBrk="1" hangingPunct="1">
              <a:spcBef>
                <a:spcPct val="20000"/>
              </a:spcBef>
              <a:defRPr/>
            </a:pPr>
            <a:r>
              <a:rPr lang="en-US" sz="2800" b="0">
                <a:solidFill>
                  <a:schemeClr val="bg1"/>
                </a:solidFill>
              </a:rPr>
              <a:t>Principaux enseignements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4" name="Text Box 66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607425" algn="r"/>
              </a:tabLst>
              <a:defRPr/>
            </a:pPr>
            <a:r>
              <a:rPr lang="fr-FR" sz="1000" b="0" dirty="0" smtClean="0">
                <a:solidFill>
                  <a:schemeClr val="bg2"/>
                </a:solidFill>
                <a:latin typeface="Tahoma" pitchFamily="34" charset="0"/>
              </a:rPr>
              <a:t>BJ5404 - Baromètre des initiatives de Nicolas Sarkozy – vague 46 / 27 février 2009 </a:t>
            </a:r>
            <a:r>
              <a:rPr lang="fr-FR" sz="1000" b="0" dirty="0">
                <a:solidFill>
                  <a:schemeClr val="bg2"/>
                </a:solidFill>
                <a:latin typeface="Tahoma" pitchFamily="34" charset="0"/>
              </a:rPr>
              <a:t>	</a:t>
            </a:r>
            <a:fld id="{39D30470-7F32-460B-97A4-16F0BC475DCC}" type="slidenum">
              <a:rPr lang="fr-FR" sz="1000" b="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607425" algn="r"/>
                </a:tabLst>
                <a:defRPr/>
              </a:pPr>
              <a:t>‹N°›</a:t>
            </a:fld>
            <a:endParaRPr lang="fr-FR" sz="1000" b="0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6370" name="Text Box 2"/>
          <p:cNvSpPr txBox="1">
            <a:spLocks noChangeArrowheads="1"/>
          </p:cNvSpPr>
          <p:nvPr/>
        </p:nvSpPr>
        <p:spPr bwMode="gray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607425" algn="r"/>
              </a:tabLst>
              <a:defRPr/>
            </a:pPr>
            <a:r>
              <a:rPr lang="en-US" sz="1000" b="0">
                <a:solidFill>
                  <a:schemeClr val="bg2"/>
                </a:solidFill>
                <a:latin typeface="Tahoma" pitchFamily="34" charset="0"/>
              </a:rPr>
              <a:t>	</a:t>
            </a:r>
            <a:r>
              <a:rPr lang="en-US" sz="1000">
                <a:solidFill>
                  <a:schemeClr val="bg2"/>
                </a:solidFill>
                <a:latin typeface="Tahoma" pitchFamily="34" charset="0"/>
              </a:rPr>
              <a:t>page </a:t>
            </a:r>
            <a:fld id="{0048FAB6-E30E-4A24-86D7-75AD5FBE613F}" type="slidenum">
              <a:rPr lang="en-US" sz="100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607425" algn="r"/>
                </a:tabLst>
                <a:defRPr/>
              </a:pPr>
              <a:t>‹N°›</a:t>
            </a:fld>
            <a:endParaRPr lang="en-US" sz="1000">
              <a:solidFill>
                <a:schemeClr val="bg2"/>
              </a:solidFill>
              <a:latin typeface="Tahoma" pitchFamily="34" charset="0"/>
            </a:endParaRPr>
          </a:p>
        </p:txBody>
      </p:sp>
      <p:graphicFrame>
        <p:nvGraphicFramePr>
          <p:cNvPr id="4026384" name="Group 16"/>
          <p:cNvGraphicFramePr>
            <a:graphicFrameLocks noGrp="1"/>
          </p:cNvGraphicFramePr>
          <p:nvPr/>
        </p:nvGraphicFramePr>
        <p:xfrm>
          <a:off x="1362075" y="3608388"/>
          <a:ext cx="8543925" cy="853440"/>
        </p:xfrm>
        <a:graphic>
          <a:graphicData uri="http://schemas.openxmlformats.org/drawingml/2006/table">
            <a:tbl>
              <a:tblPr/>
              <a:tblGrid>
                <a:gridCol w="8543925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Principaux enseignements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32541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4487"/>
                    </a:solidFill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0" r:id="rId2"/>
    <p:sldLayoutId id="2147483961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67" r:id="rId9"/>
    <p:sldLayoutId id="2147483968" r:id="rId10"/>
    <p:sldLayoutId id="21474839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0466" name="Text Box 2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8882063" algn="r"/>
              </a:tabLst>
              <a:defRPr/>
            </a:pPr>
            <a:r>
              <a:rPr lang="en-US" sz="1000" b="0">
                <a:solidFill>
                  <a:schemeClr val="bg2"/>
                </a:solidFill>
                <a:latin typeface="Tahoma" pitchFamily="34" charset="0"/>
              </a:rPr>
              <a:t>	</a:t>
            </a:r>
            <a:r>
              <a:rPr lang="en-US" sz="1000">
                <a:solidFill>
                  <a:schemeClr val="bg2"/>
                </a:solidFill>
                <a:latin typeface="Tahoma" pitchFamily="34" charset="0"/>
              </a:rPr>
              <a:t>page </a:t>
            </a:r>
            <a:fld id="{1F989CB9-7EAC-4C4A-B4D6-A814CACAB06C}" type="slidenum">
              <a:rPr lang="en-US" sz="1000">
                <a:solidFill>
                  <a:schemeClr val="bg2"/>
                </a:solidFill>
                <a:latin typeface="Tahoma" pitchFamily="34" charset="0"/>
              </a:rPr>
              <a:pPr algn="l" eaLnBrk="1" hangingPunct="1">
                <a:tabLst>
                  <a:tab pos="8882063" algn="r"/>
                </a:tabLst>
                <a:defRPr/>
              </a:pPr>
              <a:t>‹N°›</a:t>
            </a:fld>
            <a:endParaRPr lang="en-US" sz="1000">
              <a:solidFill>
                <a:schemeClr val="bg2"/>
              </a:solidFill>
              <a:latin typeface="Tahoma" pitchFamily="34" charset="0"/>
            </a:endParaRPr>
          </a:p>
        </p:txBody>
      </p:sp>
      <p:sp>
        <p:nvSpPr>
          <p:cNvPr id="4030467" name="Line 3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68" name="Line 4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69" name="Line 5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70" name="Line 6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71" name="Line 7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72" name="Line 8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73" name="Line 9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74" name="Line 10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75" name="Line 11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76" name="Line 12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77" name="Line 13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78" name="Line 14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79" name="Line 15"/>
          <p:cNvSpPr>
            <a:spLocks noChangeShapeType="1"/>
          </p:cNvSpPr>
          <p:nvPr/>
        </p:nvSpPr>
        <p:spPr bwMode="auto">
          <a:xfrm>
            <a:off x="942975" y="3602038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80" name="Line 16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81" name="Line 17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82" name="Line 18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83" name="Line 19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84" name="Line 20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85" name="Line 21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86" name="Line 22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87" name="Line 23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88" name="Line 24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89" name="Rectangle 25"/>
          <p:cNvSpPr>
            <a:spLocks noChangeArrowheads="1"/>
          </p:cNvSpPr>
          <p:nvPr/>
        </p:nvSpPr>
        <p:spPr bwMode="auto">
          <a:xfrm>
            <a:off x="1341438" y="4146550"/>
            <a:ext cx="8564562" cy="334963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eaLnBrk="1" hangingPunct="1">
              <a:spcBef>
                <a:spcPct val="20000"/>
              </a:spcBef>
              <a:defRPr/>
            </a:pPr>
            <a:endParaRPr lang="en-US" sz="1600" b="0"/>
          </a:p>
        </p:txBody>
      </p:sp>
      <p:sp>
        <p:nvSpPr>
          <p:cNvPr id="4030490" name="Rectangle 26"/>
          <p:cNvSpPr>
            <a:spLocks noChangeArrowheads="1"/>
          </p:cNvSpPr>
          <p:nvPr/>
        </p:nvSpPr>
        <p:spPr bwMode="auto">
          <a:xfrm>
            <a:off x="1341438" y="3629025"/>
            <a:ext cx="8564562" cy="517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eaLnBrk="1" hangingPunct="1">
              <a:spcBef>
                <a:spcPct val="20000"/>
              </a:spcBef>
              <a:defRPr/>
            </a:pPr>
            <a:endParaRPr lang="en-US" sz="2800" b="0">
              <a:solidFill>
                <a:schemeClr val="bg1"/>
              </a:solidFill>
            </a:endParaRPr>
          </a:p>
        </p:txBody>
      </p:sp>
      <p:sp>
        <p:nvSpPr>
          <p:cNvPr id="4030491" name="Line 27"/>
          <p:cNvSpPr>
            <a:spLocks noChangeShapeType="1"/>
          </p:cNvSpPr>
          <p:nvPr/>
        </p:nvSpPr>
        <p:spPr bwMode="auto">
          <a:xfrm>
            <a:off x="1341438" y="3629025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92" name="Line 28"/>
          <p:cNvSpPr>
            <a:spLocks noChangeShapeType="1"/>
          </p:cNvSpPr>
          <p:nvPr/>
        </p:nvSpPr>
        <p:spPr bwMode="auto">
          <a:xfrm>
            <a:off x="1341438" y="4468813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93" name="Line 29"/>
          <p:cNvSpPr>
            <a:spLocks noChangeShapeType="1"/>
          </p:cNvSpPr>
          <p:nvPr/>
        </p:nvSpPr>
        <p:spPr bwMode="auto">
          <a:xfrm>
            <a:off x="1341438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94" name="Line 30"/>
          <p:cNvSpPr>
            <a:spLocks noChangeShapeType="1"/>
          </p:cNvSpPr>
          <p:nvPr/>
        </p:nvSpPr>
        <p:spPr bwMode="auto">
          <a:xfrm>
            <a:off x="9906000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95" name="Line 31"/>
          <p:cNvSpPr>
            <a:spLocks noChangeShapeType="1"/>
          </p:cNvSpPr>
          <p:nvPr/>
        </p:nvSpPr>
        <p:spPr bwMode="auto">
          <a:xfrm>
            <a:off x="1341438" y="41211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30496" name="Line 32"/>
          <p:cNvSpPr>
            <a:spLocks noChangeShapeType="1"/>
          </p:cNvSpPr>
          <p:nvPr/>
        </p:nvSpPr>
        <p:spPr bwMode="auto">
          <a:xfrm>
            <a:off x="9906000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10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1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1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16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17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18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19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20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21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22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23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24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25.e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0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66.xml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7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7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7.xml"/><Relationship Id="rId4" Type="http://schemas.openxmlformats.org/officeDocument/2006/relationships/chart" Target="../charts/char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7.xml"/><Relationship Id="rId1" Type="http://schemas.openxmlformats.org/officeDocument/2006/relationships/vmlDrawing" Target="../drawings/vmlDrawing1.vml"/><Relationship Id="rId5" Type="http://schemas.openxmlformats.org/officeDocument/2006/relationships/chart" Target="../charts/chart1.x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AutoShape 2"/>
          <p:cNvSpPr>
            <a:spLocks noChangeArrowheads="1"/>
          </p:cNvSpPr>
          <p:nvPr/>
        </p:nvSpPr>
        <p:spPr bwMode="auto">
          <a:xfrm>
            <a:off x="1538515" y="1429232"/>
            <a:ext cx="7024914" cy="428597"/>
          </a:xfrm>
          <a:prstGeom prst="horizontalScroll">
            <a:avLst>
              <a:gd name="adj" fmla="val 8606"/>
            </a:avLst>
          </a:prstGeom>
          <a:gradFill rotWithShape="1">
            <a:gsLst>
              <a:gs pos="0">
                <a:srgbClr val="DFE0DB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1270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623383" name="Text Box 23"/>
          <p:cNvSpPr txBox="1">
            <a:spLocks noChangeArrowheads="1"/>
          </p:cNvSpPr>
          <p:nvPr/>
        </p:nvSpPr>
        <p:spPr bwMode="auto">
          <a:xfrm>
            <a:off x="541338" y="1098550"/>
            <a:ext cx="8959850" cy="1421928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r>
              <a:rPr lang="fr-FR" sz="12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Q : A propos </a:t>
            </a:r>
            <a:r>
              <a:rPr lang="fr-FR" sz="1200" dirty="0" smtClean="0">
                <a:latin typeface="Tahoma" pitchFamily="34" charset="0"/>
                <a:ea typeface="Times New Roman" pitchFamily="18" charset="0"/>
                <a:cs typeface="Tahoma" pitchFamily="34" charset="0"/>
              </a:rPr>
              <a:t>du déplacement de Nicolas Sarkozy …</a:t>
            </a:r>
            <a:endParaRPr lang="fr-FR" sz="1200" dirty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endParaRPr lang="fr-FR" sz="1200" dirty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ctr">
              <a:lnSpc>
                <a:spcPct val="90000"/>
              </a:lnSpc>
              <a:buClr>
                <a:schemeClr val="tx1"/>
              </a:buClr>
              <a:defRPr/>
            </a:pPr>
            <a:r>
              <a:rPr lang="fr-FR" sz="1200" dirty="0" smtClean="0">
                <a:solidFill>
                  <a:srgbClr val="000066"/>
                </a:solidFill>
                <a:latin typeface="Tahoma"/>
                <a:ea typeface="Times New Roman"/>
              </a:rPr>
              <a:t>à </a:t>
            </a:r>
            <a:r>
              <a:rPr lang="fr-FR" sz="1200" dirty="0" err="1" smtClean="0">
                <a:solidFill>
                  <a:srgbClr val="000066"/>
                </a:solidFill>
                <a:latin typeface="Tahoma"/>
                <a:ea typeface="Times New Roman"/>
              </a:rPr>
              <a:t>Daumeray</a:t>
            </a:r>
            <a:r>
              <a:rPr lang="fr-FR" sz="1200" dirty="0" smtClean="0">
                <a:solidFill>
                  <a:srgbClr val="000066"/>
                </a:solidFill>
                <a:latin typeface="Tahoma"/>
                <a:ea typeface="Times New Roman"/>
              </a:rPr>
              <a:t> (Maine-et-Loire) jeudi dernier sur le thème de l’avenir de l’agriculture</a:t>
            </a:r>
            <a:endParaRPr lang="fr-FR" sz="1200" dirty="0" smtClean="0">
              <a:solidFill>
                <a:srgbClr val="000066"/>
              </a:solidFill>
              <a:latin typeface="Tahoma" pitchFamily="34" charset="0"/>
              <a:ea typeface="Times New Roman"/>
              <a:cs typeface="Tahoma" pitchFamily="34" charset="0"/>
            </a:endParaRPr>
          </a:p>
          <a:p>
            <a:pPr algn="ctr">
              <a:lnSpc>
                <a:spcPct val="90000"/>
              </a:lnSpc>
              <a:buClr>
                <a:schemeClr val="tx1"/>
              </a:buClr>
              <a:defRPr/>
            </a:pPr>
            <a:endParaRPr lang="fr-FR" sz="1200" dirty="0" smtClean="0">
              <a:solidFill>
                <a:srgbClr val="000066"/>
              </a:solidFill>
              <a:latin typeface="Tahoma" pitchFamily="34" charset="0"/>
              <a:ea typeface="Times New Roman"/>
              <a:cs typeface="Tahoma" pitchFamily="34" charset="0"/>
            </a:endParaRPr>
          </a:p>
          <a:p>
            <a:pPr algn="ctr">
              <a:lnSpc>
                <a:spcPct val="90000"/>
              </a:lnSpc>
              <a:buClr>
                <a:schemeClr val="tx1"/>
              </a:buClr>
              <a:defRPr/>
            </a:pPr>
            <a:endParaRPr lang="fr-FR" sz="1200" dirty="0" smtClean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ctr">
              <a:lnSpc>
                <a:spcPct val="9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endParaRPr lang="fr-FR" sz="1200" dirty="0" smtClean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r>
              <a:rPr lang="fr-FR" sz="1200" dirty="0" smtClean="0">
                <a:latin typeface="Tahoma" pitchFamily="34" charset="0"/>
                <a:ea typeface="Times New Roman" pitchFamily="18" charset="0"/>
                <a:cs typeface="Tahoma" pitchFamily="34" charset="0"/>
              </a:rPr>
              <a:t>…</a:t>
            </a:r>
            <a:r>
              <a:rPr lang="fr-FR" sz="12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diriez-vous qu’il s’agit d’une très bonne, une assez bonne, une assez mauvaise ou une très mauvaise chose ?</a:t>
            </a:r>
          </a:p>
        </p:txBody>
      </p:sp>
      <p:sp>
        <p:nvSpPr>
          <p:cNvPr id="4623384" name="AutoShape 24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102" name="AutoShape 25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 dirty="0">
                <a:solidFill>
                  <a:schemeClr val="bg1"/>
                </a:solidFill>
                <a:latin typeface="Tahoma" pitchFamily="34" charset="0"/>
              </a:rPr>
              <a:t>Base : A ceux qui ont vu l’événement ou en ont entendu parler </a:t>
            </a:r>
            <a:r>
              <a:rPr lang="fr-FR" sz="1600" b="0" i="1" dirty="0" smtClean="0">
                <a:solidFill>
                  <a:schemeClr val="bg1"/>
                </a:solidFill>
                <a:latin typeface="Tahoma" pitchFamily="34" charset="0"/>
              </a:rPr>
              <a:t>(44% </a:t>
            </a:r>
            <a:r>
              <a:rPr lang="fr-FR" sz="1600" b="0" i="1" dirty="0">
                <a:solidFill>
                  <a:schemeClr val="bg1"/>
                </a:solidFill>
                <a:latin typeface="Tahoma" pitchFamily="34" charset="0"/>
              </a:rPr>
              <a:t>de l’échantillon)</a:t>
            </a:r>
          </a:p>
        </p:txBody>
      </p:sp>
      <p:sp>
        <p:nvSpPr>
          <p:cNvPr id="4103" name="Text Box 26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>
                <a:solidFill>
                  <a:schemeClr val="bg1"/>
                </a:solidFill>
                <a:latin typeface="Tahoma" pitchFamily="34" charset="0"/>
              </a:rPr>
              <a:t>Niveau d’adhésion aux initiatives de Nicolas Sarkozy</a:t>
            </a:r>
          </a:p>
        </p:txBody>
      </p:sp>
      <p:sp>
        <p:nvSpPr>
          <p:cNvPr id="4179" name="Rectangle 3"/>
          <p:cNvSpPr>
            <a:spLocks noChangeAspect="1" noChangeArrowheads="1"/>
          </p:cNvSpPr>
          <p:nvPr/>
        </p:nvSpPr>
        <p:spPr bwMode="auto">
          <a:xfrm>
            <a:off x="50800" y="5111750"/>
            <a:ext cx="1890713" cy="300038"/>
          </a:xfrm>
          <a:prstGeom prst="rect">
            <a:avLst/>
          </a:prstGeom>
          <a:gradFill rotWithShape="1">
            <a:gsLst>
              <a:gs pos="0">
                <a:srgbClr val="FDD5A9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180" name="Rectangle 4"/>
          <p:cNvSpPr>
            <a:spLocks noChangeAspect="1" noChangeArrowheads="1"/>
          </p:cNvSpPr>
          <p:nvPr/>
        </p:nvSpPr>
        <p:spPr bwMode="auto">
          <a:xfrm>
            <a:off x="50800" y="4492625"/>
            <a:ext cx="1890713" cy="300038"/>
          </a:xfrm>
          <a:prstGeom prst="rect">
            <a:avLst/>
          </a:prstGeom>
          <a:gradFill rotWithShape="1">
            <a:gsLst>
              <a:gs pos="0">
                <a:srgbClr val="FEEEAC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181" name="Rectangle 5"/>
          <p:cNvSpPr>
            <a:spLocks noChangeAspect="1" noChangeArrowheads="1"/>
          </p:cNvSpPr>
          <p:nvPr/>
        </p:nvSpPr>
        <p:spPr bwMode="auto">
          <a:xfrm>
            <a:off x="50800" y="3892550"/>
            <a:ext cx="1890713" cy="300038"/>
          </a:xfrm>
          <a:prstGeom prst="rect">
            <a:avLst/>
          </a:prstGeom>
          <a:gradFill rotWithShape="1">
            <a:gsLst>
              <a:gs pos="0">
                <a:srgbClr val="DEFEB4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182" name="Rectangle 6"/>
          <p:cNvSpPr>
            <a:spLocks noChangeAspect="1" noChangeArrowheads="1"/>
          </p:cNvSpPr>
          <p:nvPr/>
        </p:nvSpPr>
        <p:spPr bwMode="auto">
          <a:xfrm>
            <a:off x="242888" y="3287713"/>
            <a:ext cx="1890712" cy="300037"/>
          </a:xfrm>
          <a:prstGeom prst="rect">
            <a:avLst/>
          </a:prstGeom>
          <a:gradFill rotWithShape="1">
            <a:gsLst>
              <a:gs pos="0">
                <a:srgbClr val="C2FEB4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graphicFrame>
        <p:nvGraphicFramePr>
          <p:cNvPr id="22" name="Group 119"/>
          <p:cNvGraphicFramePr>
            <a:graphicFrameLocks noGrp="1"/>
          </p:cNvGraphicFramePr>
          <p:nvPr/>
        </p:nvGraphicFramePr>
        <p:xfrm>
          <a:off x="4171950" y="2820988"/>
          <a:ext cx="3694113" cy="2312989"/>
        </p:xfrm>
        <a:graphic>
          <a:graphicData uri="http://schemas.openxmlformats.org/drawingml/2006/table">
            <a:tbl>
              <a:tblPr/>
              <a:tblGrid>
                <a:gridCol w="703263"/>
                <a:gridCol w="539750"/>
                <a:gridCol w="520700"/>
                <a:gridCol w="622300"/>
                <a:gridCol w="520700"/>
                <a:gridCol w="787400"/>
              </a:tblGrid>
              <a:tr h="2524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Vote au premier tour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Gauche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non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socialiste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S.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Royal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Bayrou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Sarkozy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J.-M.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Le Pen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Abstention,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Blanc et nul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70%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35%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78%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58%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30%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65%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21%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42%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Group 128"/>
          <p:cNvGraphicFramePr>
            <a:graphicFrameLocks noGrp="1"/>
          </p:cNvGraphicFramePr>
          <p:nvPr/>
        </p:nvGraphicFramePr>
        <p:xfrm>
          <a:off x="7980363" y="2824163"/>
          <a:ext cx="1762125" cy="2309814"/>
        </p:xfrm>
        <a:graphic>
          <a:graphicData uri="http://schemas.openxmlformats.org/drawingml/2006/table">
            <a:tbl>
              <a:tblPr/>
              <a:tblGrid>
                <a:gridCol w="587375"/>
                <a:gridCol w="587375"/>
                <a:gridCol w="587375"/>
              </a:tblGrid>
              <a:tr h="2492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Catégorie socioprofessionnelle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CSP+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CSP-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Inactifs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74%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71%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82%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25%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29%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18%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" name="Rectangle 7"/>
          <p:cNvSpPr>
            <a:spLocks noChangeAspect="1" noChangeArrowheads="1"/>
          </p:cNvSpPr>
          <p:nvPr/>
        </p:nvSpPr>
        <p:spPr bwMode="auto">
          <a:xfrm>
            <a:off x="1793875" y="2657475"/>
            <a:ext cx="1006475" cy="36814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graphicFrame>
        <p:nvGraphicFramePr>
          <p:cNvPr id="26" name="Graphique 29"/>
          <p:cNvGraphicFramePr>
            <a:graphicFrameLocks/>
          </p:cNvGraphicFramePr>
          <p:nvPr/>
        </p:nvGraphicFramePr>
        <p:xfrm>
          <a:off x="1719559" y="2597664"/>
          <a:ext cx="2749550" cy="3941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" name="AutoShape 21"/>
          <p:cNvSpPr>
            <a:spLocks/>
          </p:cNvSpPr>
          <p:nvPr/>
        </p:nvSpPr>
        <p:spPr bwMode="auto">
          <a:xfrm>
            <a:off x="3094038" y="4441825"/>
            <a:ext cx="131762" cy="971550"/>
          </a:xfrm>
          <a:prstGeom prst="rightBrace">
            <a:avLst>
              <a:gd name="adj1" fmla="val 61446"/>
              <a:gd name="adj2" fmla="val 50000"/>
            </a:avLst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28" name="AutoShape 22"/>
          <p:cNvSpPr>
            <a:spLocks/>
          </p:cNvSpPr>
          <p:nvPr/>
        </p:nvSpPr>
        <p:spPr bwMode="auto">
          <a:xfrm>
            <a:off x="3094038" y="3279775"/>
            <a:ext cx="131762" cy="971550"/>
          </a:xfrm>
          <a:prstGeom prst="rightBrace">
            <a:avLst>
              <a:gd name="adj1" fmla="val 61446"/>
              <a:gd name="adj2" fmla="val 50000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3313115" y="3638537"/>
            <a:ext cx="500066" cy="285751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30" name="Text Box 110"/>
          <p:cNvSpPr txBox="1">
            <a:spLocks noChangeArrowheads="1"/>
          </p:cNvSpPr>
          <p:nvPr/>
        </p:nvSpPr>
        <p:spPr bwMode="auto">
          <a:xfrm>
            <a:off x="3309938" y="3656013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79%</a:t>
            </a:r>
            <a:endParaRPr lang="fr-FR" sz="10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3319453" y="4781532"/>
            <a:ext cx="500066" cy="285752"/>
          </a:xfrm>
          <a:prstGeom prst="roundRect">
            <a:avLst/>
          </a:prstGeom>
          <a:solidFill>
            <a:srgbClr val="FF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32" name="Text Box 114"/>
          <p:cNvSpPr txBox="1">
            <a:spLocks noChangeArrowheads="1"/>
          </p:cNvSpPr>
          <p:nvPr/>
        </p:nvSpPr>
        <p:spPr bwMode="auto">
          <a:xfrm>
            <a:off x="3313113" y="4794250"/>
            <a:ext cx="50206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21%</a:t>
            </a:r>
            <a:endParaRPr lang="fr-FR" sz="10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623368" name="Group 8"/>
          <p:cNvGraphicFramePr>
            <a:graphicFrameLocks noGrp="1"/>
          </p:cNvGraphicFramePr>
          <p:nvPr/>
        </p:nvGraphicFramePr>
        <p:xfrm>
          <a:off x="-90488" y="3135313"/>
          <a:ext cx="2062163" cy="2906714"/>
        </p:xfrm>
        <a:graphic>
          <a:graphicData uri="http://schemas.openxmlformats.org/drawingml/2006/table">
            <a:tbl>
              <a:tblPr/>
              <a:tblGrid>
                <a:gridCol w="2062163"/>
              </a:tblGrid>
              <a:tr h="611188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très bonne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assez bonne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assez mauvaise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très mauvaise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NSP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298575"/>
            <a:ext cx="9266237" cy="515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1/17)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13155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630" name="Group 54"/>
          <p:cNvGraphicFramePr>
            <a:graphicFrameLocks noGrp="1"/>
          </p:cNvGraphicFramePr>
          <p:nvPr/>
        </p:nvGraphicFramePr>
        <p:xfrm>
          <a:off x="673100" y="1457325"/>
          <a:ext cx="6508750" cy="5143504"/>
        </p:xfrm>
        <a:graphic>
          <a:graphicData uri="http://schemas.openxmlformats.org/drawingml/2006/table">
            <a:tbl>
              <a:tblPr/>
              <a:tblGrid>
                <a:gridCol w="5080000"/>
                <a:gridCol w="828675"/>
                <a:gridCol w="600075"/>
              </a:tblGrid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L’hommage rendu aux Poilus lors des funérailles de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L.Ponticelli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aux Invalides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17 mars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réunion entre les principaux dirigeants européens pour trouver des solutions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à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crise financière au Palais de l’Elysée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12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présence de Nicolas Sarkozy au défilé du 14 juillet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14 juillet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cérémonie nationale d'hommage aux 10 soldats français morts en Afghanistan,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aux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Invalides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21 août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visite d’État de Nicolas Sarkozy en Grande-Bretagne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26-27 mars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L’appel télévisé lancé par Nicolas Sarkozy au chef des FARC demandant la libération immédiate de l’otage franco-colombienne Ingrid Betancourt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1er avril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L’annonce par Nicolas Sarkozy au Palais de l’Elysée d’un plan de sauvetage des banques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13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Verdun-Douaumont à l’occasion de la célébration du 90ème anniversaire de l’Armistice de 1918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11 novembre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La réunion entre Nicolas Sarkozy et les partenaires sociaux au Palais de l’Elysée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latin typeface="Tahoma"/>
                        </a:rPr>
                        <a:t>18 février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en Russie pour s'entretenir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avec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président Medvedev au sujet de la crise en Géorgie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8 sept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10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1197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5337" y="1587499"/>
            <a:ext cx="2124075" cy="4435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7626635" y="1472669"/>
          <a:ext cx="698500" cy="4782988"/>
        </p:xfrm>
        <a:graphic>
          <a:graphicData uri="http://schemas.openxmlformats.org/drawingml/2006/table">
            <a:tbl>
              <a:tblPr/>
              <a:tblGrid>
                <a:gridCol w="698500"/>
              </a:tblGrid>
              <a:tr h="4699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88%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9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83%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9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81%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9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80%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9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79%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9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79%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9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76%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9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75%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41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74%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6925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73%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285875"/>
            <a:ext cx="9266237" cy="515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2/17)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685" name="Group 85"/>
          <p:cNvGraphicFramePr>
            <a:graphicFrameLocks noGrp="1"/>
          </p:cNvGraphicFramePr>
          <p:nvPr/>
        </p:nvGraphicFramePr>
        <p:xfrm>
          <a:off x="673100" y="1457325"/>
          <a:ext cx="6508750" cy="5070480"/>
        </p:xfrm>
        <a:graphic>
          <a:graphicData uri="http://schemas.openxmlformats.org/drawingml/2006/table">
            <a:tbl>
              <a:tblPr/>
              <a:tblGrid>
                <a:gridCol w="5080000"/>
                <a:gridCol w="828675"/>
                <a:gridCol w="600075"/>
              </a:tblGrid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rencontre entre Nicolas Sarkozy et le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Dalai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Lama à Gdansk (Pologne)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6 décembre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11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L’accueil par Nicolas Sarkozy à l’aéroport militaire de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Villacoublay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d'Ingrid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Betancourt et de sa famille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4 juillet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mini-sommet du G4 à l’Elysée, réunissant les Chefs d’Etat et de gouvernement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des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principaux pays européens, pour trouver des solutions à la crise financière internationale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4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déclaration de Nicolas Sarkozy à l’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Elysée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en compagnie des proches d’Ingrid Betancourt pour annoncer la libération de l’otage franco-colombienne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 juillet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Japon pour participer au sommet du G8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7-9 juillet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réunion entre Nicolas Sarkozy et les principaux dirigeants des groupes bancaires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et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d’assurance français ainsi que le Gouverneur de la Banque de France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14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Washington à l’occasion du sommet du G20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sur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les marchés financiers et l’économie mondiale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14-15 novembre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en Martinique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pour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assister aux obsèques d’Aimé Césaire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 avril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visite d’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Etat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de Nicolas Sarkozy en Israël et dans les territoires palestiniens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22-24 juin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visite de Nicolas Sarkozy en Afghanistan suite à l’embuscade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dans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laquelle ont péri 10 soldats parachutistes français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19 août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52929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64854" y="1587501"/>
            <a:ext cx="2146300" cy="4363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2" name="Group 54"/>
          <p:cNvGraphicFramePr>
            <a:graphicFrameLocks noGrp="1"/>
          </p:cNvGraphicFramePr>
          <p:nvPr/>
        </p:nvGraphicFramePr>
        <p:xfrm>
          <a:off x="7643955" y="1440654"/>
          <a:ext cx="600075" cy="4637092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587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73%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72%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72%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71%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71%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71%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71%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69%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69%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chemeClr val="bg1"/>
                          </a:solidFill>
                          <a:latin typeface="Tahoma"/>
                        </a:rPr>
                        <a:t>69%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285875"/>
            <a:ext cx="9266237" cy="515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3/17)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678" name="Group 54"/>
          <p:cNvGraphicFramePr>
            <a:graphicFrameLocks noGrp="1"/>
          </p:cNvGraphicFramePr>
          <p:nvPr/>
        </p:nvGraphicFramePr>
        <p:xfrm>
          <a:off x="688975" y="1479550"/>
          <a:ext cx="6492875" cy="5070480"/>
        </p:xfrm>
        <a:graphic>
          <a:graphicData uri="http://schemas.openxmlformats.org/drawingml/2006/table">
            <a:tbl>
              <a:tblPr/>
              <a:tblGrid>
                <a:gridCol w="5064125"/>
                <a:gridCol w="828675"/>
                <a:gridCol w="600075"/>
              </a:tblGrid>
              <a:tr h="45085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dans l'Indre-et-Loire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à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l'occasion de la commémoration du massacre de Maillé du 25 août 1944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25 août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21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mardi à Castres pour rencontrer les familles et les proches des militaires tués en Afghanistan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26 août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à l’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Elysée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annonçant que tous les dirigeants européens prendront les mesures nécessaires pour assurer la stabilité du système financier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6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Moscou et son entretien avec le Président de la Fédération de Russie, Dimitri MEDVEDEV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12 août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visite d’Etat de Nicolas Sarkozy en Tunisie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28-30 avril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réception par Nicolas Sarkozy à l'Elysée des sportifs français ayant participé aux Jeux Olympiques de Pékin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26 août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réception du Pape Benoît XVI par Nicolas Sarkozy au Palais de l'Elysée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12 sept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Proche Orient (Égypte, Territoires palestiniens, Israël, Syrie, Liban)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5-6 janvier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Carcassonne et à Toulouse au chevet des victimes de la fusillade qui s'est produite au 3ème régiment Parachutiste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30 juin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présence de Nicolas Sarkozy au Conseil Européen extraordinaire à Bruxelles, consacré à la crise en Géorgie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1er sept.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50881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50339" y="1572985"/>
            <a:ext cx="2146300" cy="4421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2" name="Group 54"/>
          <p:cNvGraphicFramePr>
            <a:graphicFrameLocks noGrp="1"/>
          </p:cNvGraphicFramePr>
          <p:nvPr/>
        </p:nvGraphicFramePr>
        <p:xfrm>
          <a:off x="7619710" y="1486434"/>
          <a:ext cx="600075" cy="4583008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69%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69%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8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69%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67%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65%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65%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65%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64%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smtClean="0">
                          <a:solidFill>
                            <a:schemeClr val="bg1"/>
                          </a:solidFill>
                          <a:latin typeface="Tahoma"/>
                        </a:rPr>
                        <a:t>64%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chemeClr val="bg1"/>
                          </a:solidFill>
                          <a:latin typeface="Tahoma"/>
                        </a:rPr>
                        <a:t>64%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285875"/>
            <a:ext cx="9266237" cy="515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4/17)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 bwMode="auto">
          <a:xfrm>
            <a:off x="592480" y="1887114"/>
            <a:ext cx="9018000" cy="48409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9050" cap="flat" cmpd="sng" algn="ctr">
            <a:solidFill>
              <a:schemeClr val="accent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27703" name="Group 55"/>
          <p:cNvGraphicFramePr>
            <a:graphicFrameLocks noGrp="1"/>
          </p:cNvGraphicFramePr>
          <p:nvPr/>
        </p:nvGraphicFramePr>
        <p:xfrm>
          <a:off x="688975" y="1446213"/>
          <a:ext cx="6492875" cy="5634039"/>
        </p:xfrm>
        <a:graphic>
          <a:graphicData uri="http://schemas.openxmlformats.org/drawingml/2006/table">
            <a:tbl>
              <a:tblPr/>
              <a:tblGrid>
                <a:gridCol w="5064125"/>
                <a:gridCol w="828675"/>
                <a:gridCol w="600075"/>
              </a:tblGrid>
              <a:tr h="4699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New York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à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l’occasion de la 63ème Assemblée Générale des Nations Unies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22-24 sept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31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Le déplacement de Nicolas Sarkozy au Parc des Expositions de la Porte de Versailles (Paris) pour inaugurer le Salon de l’Agriculture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latin typeface="Tahoma"/>
                        </a:rPr>
                        <a:t>21 février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Tbilissi et son entretien avec le Président de la Géorgie, Mikhaïl SAAKACHVILI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12 août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algn="r"/>
                      <a:r>
                        <a:rPr lang="fr-FR" sz="900" b="1" dirty="0" smtClean="0">
                          <a:latin typeface="Tahoma" pitchFamily="34" charset="0"/>
                          <a:cs typeface="Tahoma" pitchFamily="34" charset="0"/>
                        </a:rPr>
                        <a:t>La réunion à l’Elysée entre Nicolas Sarkozy et les principaux dirigeants des banques françaises pour faire le point sur la situation économique et son impact sur les institutions financières</a:t>
                      </a:r>
                      <a:endParaRPr lang="fr-FR" sz="900" b="1" dirty="0"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>
                          <a:solidFill>
                            <a:srgbClr val="FF0000"/>
                          </a:solidFill>
                          <a:latin typeface="Tahoma" pitchFamily="34" charset="0"/>
                          <a:cs typeface="Tahoma" pitchFamily="34" charset="0"/>
                        </a:rPr>
                        <a:t>20 janvier 2009</a:t>
                      </a:r>
                      <a:endParaRPr lang="fr-FR" sz="900" b="1" dirty="0">
                        <a:solidFill>
                          <a:srgbClr val="FF0000"/>
                        </a:solidFill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L’intervention télévisée de Nicolas </a:t>
                      </a:r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Sarkozy après le sommet social de l’Elysée 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latin typeface="Tahoma"/>
                        </a:rPr>
                        <a:t>18 février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visite officielle de Nicolas Sarkozy au Brésil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dans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cadre du Sommet de l’Union Européenne</a:t>
                      </a:r>
                      <a:b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</a:b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22-23 décembre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L’hommage rendu aux maquisards et résistants de la 2nde Guerre Mondiale sur le plateau des Glières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18 mars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présence de Nicolas Sarkozy au Sommet de l’Union pour la Méditerranée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13 juillet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Pékin pour assister à la cérémonie d’ouverture des Jeux Olympiques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9 août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devant la Knesset, le parlement israélien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23 juin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28353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1939" y="1602015"/>
            <a:ext cx="2146300" cy="443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54"/>
          <p:cNvGraphicFramePr>
            <a:graphicFrameLocks noGrp="1"/>
          </p:cNvGraphicFramePr>
          <p:nvPr/>
        </p:nvGraphicFramePr>
        <p:xfrm>
          <a:off x="7743375" y="1529319"/>
          <a:ext cx="600075" cy="4596155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68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686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257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057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60%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285875"/>
            <a:ext cx="9266237" cy="515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5/17)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726" name="Group 54"/>
          <p:cNvGraphicFramePr>
            <a:graphicFrameLocks noGrp="1"/>
          </p:cNvGraphicFramePr>
          <p:nvPr/>
        </p:nvGraphicFramePr>
        <p:xfrm>
          <a:off x="688975" y="1458913"/>
          <a:ext cx="6492875" cy="5616580"/>
        </p:xfrm>
        <a:graphic>
          <a:graphicData uri="http://schemas.openxmlformats.org/drawingml/2006/table">
            <a:tbl>
              <a:tblPr/>
              <a:tblGrid>
                <a:gridCol w="5064125"/>
                <a:gridCol w="828675"/>
                <a:gridCol w="600075"/>
              </a:tblGrid>
              <a:tr h="468313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Le déplacement de Nicolas Sarkozy en Gironde  pour constater les dégâts causés par la tempête et apporter son soutien aux sinistrés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25 janvier 2009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41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à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Allinges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en Haute-Savoie pour se recueillir dans la chapelle ardente où reposent les corps des collégiens tués dans une collision entre un TER et un bus de transport scolaire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 juin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sommet de l’OTAN à Bucarest (Roumanie)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2-3 avril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conférence de presse conjointe de Nicolas Sarkozy et du candidat à la présidentielle américaine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Barack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Obama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25 juillet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la cathédrale Notre-Dame-de-Paris pour assister à la messe en hommage à Sœur Emmanuelle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22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L’accueil par Nicolas Sarkozy à l’aéroport d’Orly des ex-otages du voilier Le Ponant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13 avril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à Toulon sur la crise financière internationale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et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politique économique de la France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25 sept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Bruxelles à l’occasion du Conseil Européen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11-12 décembre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mise à l’eau du « Terrible » à Cherbourg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21 mars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Liban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7 juin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26305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39025" y="1587501"/>
            <a:ext cx="2146300" cy="443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" name="Group 54"/>
          <p:cNvGraphicFramePr>
            <a:graphicFrameLocks noGrp="1"/>
          </p:cNvGraphicFramePr>
          <p:nvPr/>
        </p:nvGraphicFramePr>
        <p:xfrm>
          <a:off x="7743372" y="1514804"/>
          <a:ext cx="597807" cy="4583008"/>
        </p:xfrm>
        <a:graphic>
          <a:graphicData uri="http://schemas.openxmlformats.org/drawingml/2006/table">
            <a:tbl>
              <a:tblPr/>
              <a:tblGrid>
                <a:gridCol w="597807"/>
              </a:tblGrid>
              <a:tr h="448523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60%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8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56%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285875"/>
            <a:ext cx="9266237" cy="515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6/17)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750" name="Group 54"/>
          <p:cNvGraphicFramePr>
            <a:graphicFrameLocks noGrp="1"/>
          </p:cNvGraphicFramePr>
          <p:nvPr/>
        </p:nvGraphicFramePr>
        <p:xfrm>
          <a:off x="688975" y="1457325"/>
          <a:ext cx="6492875" cy="5574160"/>
        </p:xfrm>
        <a:graphic>
          <a:graphicData uri="http://schemas.openxmlformats.org/drawingml/2006/table">
            <a:tbl>
              <a:tblPr/>
              <a:tblGrid>
                <a:gridCol w="5064125"/>
                <a:gridCol w="828675"/>
                <a:gridCol w="600075"/>
              </a:tblGrid>
              <a:tr h="46513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visite officielle de Nicolas Sarkozy en Syrie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3-4 sept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51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Canada pour assister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sommet Union Européenne-Canada et au XIIème sommet de la Francophonie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17-18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le 15 mai annonçant une loi instituant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un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service minimum d’accueil à l’école les jours de grève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et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imposant aux enseignants grévistes de se déclarer 48 heures à l’avance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15 mai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L'intervention télévisée de Nicolas Sarkozy au 19-20 de France3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à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propos de la présidence française de l'Union Européenne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30 juin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23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Camp David, aux Etats-Unis,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pour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rencontrer George W. Bush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18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Le déplacement de Nicolas Sarkozy à Bagdad (Irak) et dans les pays du Proche-Orient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10-11 février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Rethel (Ardennes)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pour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annoncer des mesures pour l’emploi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28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réception par Nicolas Sarkozy, au Palais de l’Elysée des sportifs français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retour des Jeux Paralympiques de Pékin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18 sept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58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Conseil Européen de Bruxelles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15-16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devant le parlement européen de Strasbourg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21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24257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63052" y="1587499"/>
            <a:ext cx="2124075" cy="439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" name="Group 54"/>
          <p:cNvGraphicFramePr>
            <a:graphicFrameLocks noGrp="1"/>
          </p:cNvGraphicFramePr>
          <p:nvPr/>
        </p:nvGraphicFramePr>
        <p:xfrm>
          <a:off x="7653792" y="1514804"/>
          <a:ext cx="600075" cy="4583008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8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52%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285875"/>
            <a:ext cx="9266237" cy="515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7/17)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774" name="Group 54"/>
          <p:cNvGraphicFramePr>
            <a:graphicFrameLocks noGrp="1"/>
          </p:cNvGraphicFramePr>
          <p:nvPr/>
        </p:nvGraphicFramePr>
        <p:xfrm>
          <a:off x="688975" y="1435100"/>
          <a:ext cx="6492875" cy="5840417"/>
        </p:xfrm>
        <a:graphic>
          <a:graphicData uri="http://schemas.openxmlformats.org/drawingml/2006/table">
            <a:tbl>
              <a:tblPr/>
              <a:tblGrid>
                <a:gridCol w="5064125"/>
                <a:gridCol w="828675"/>
                <a:gridCol w="600075"/>
              </a:tblGrid>
              <a:tr h="4873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Douai pour présenter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les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mesures de son plan de relance économique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4 décembre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61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L’inauguration par Nicolas Sarkozy et la chancelière allemande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Angela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Merkel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du Mémorial Charles de Gaulle à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Colombey-les-deux-Eglises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11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La réception par Nicolas Sarkozy </a:t>
                      </a:r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à l’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Elysée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de l’équipe de France de handball championne du monde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latin typeface="Tahoma"/>
                        </a:rPr>
                        <a:t>2 février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63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devant le parlement européen de Strasbourg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16 décembre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L’intervention télévisée de Nicolas Sarkozy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24 avril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65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en Chine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à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l’occasion du 7ème sommet Asie-Union Européenne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24-25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Gdansk (Pologne) pour un déjeuner de travail avec plusieurs chefs de gouvernement de pays de l’Est sur le thème du paquet européen énergie-climat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6 décembre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67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Bourges pour présenter son plan de développement des soins palliatifs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13 juin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68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en Haute-Savoie pour annoncer des mesures de soutien à l’économie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23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L’entretien de Nicolas Sarkozy à l’Elysée avec Mme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Tzipi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LIVNI, Ministre des Affaires étrangères de l’Etat d’Israël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1er janvier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22209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8195" y="1558471"/>
            <a:ext cx="2124075" cy="4653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" name="Group 54"/>
          <p:cNvGraphicFramePr>
            <a:graphicFrameLocks noGrp="1"/>
          </p:cNvGraphicFramePr>
          <p:nvPr/>
        </p:nvGraphicFramePr>
        <p:xfrm>
          <a:off x="7733621" y="1485773"/>
          <a:ext cx="600075" cy="4784397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682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2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53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2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2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415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2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415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415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2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47%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336675"/>
            <a:ext cx="9266237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8/17)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 bwMode="auto">
          <a:xfrm>
            <a:off x="592480" y="3817476"/>
            <a:ext cx="9018000" cy="48409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9050" cap="flat" cmpd="sng" algn="ctr">
            <a:solidFill>
              <a:schemeClr val="accent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31801" name="Group 57"/>
          <p:cNvGraphicFramePr>
            <a:graphicFrameLocks noGrp="1"/>
          </p:cNvGraphicFramePr>
          <p:nvPr/>
        </p:nvGraphicFramePr>
        <p:xfrm>
          <a:off x="688975" y="1504801"/>
          <a:ext cx="6492875" cy="5564188"/>
        </p:xfrm>
        <a:graphic>
          <a:graphicData uri="http://schemas.openxmlformats.org/drawingml/2006/table">
            <a:tbl>
              <a:tblPr/>
              <a:tblGrid>
                <a:gridCol w="5064125"/>
                <a:gridCol w="828675"/>
                <a:gridCol w="600075"/>
              </a:tblGrid>
              <a:tr h="46355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marché au gros de Rungis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27 mai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71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Neufchâteau (Vosges)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17 avril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sur la défense et la sécurité nationale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17 juin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73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présence de Nicolas Sarkozy au Conseil européen de Bruxelles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19-20 juin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Ouistreham à l’occasion des cérémonies du 8 mai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8 mai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Le déplacement de Nicolas Sarkozy dimanche à Berlin pour assister avec les principaux chefs d’états européens à une réunion préparatoire au prochain sommet du G20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latin typeface="Tahoma"/>
                        </a:rPr>
                        <a:t>22 février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Rome pour la Conférence sur la sécurité alimentaire mondiale organisée par la FAO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 juin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présence de Nicolas Sarkozy à l'Arc de Triomphe lors de la cérémonie marquant le début de la présidence française de l'Union Européenne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 juillet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78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Bruxelles pour la réunion des Chefs d’Etat et de gouvernement de l’Union européenne et du Président de la Commission européenne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7 novembre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79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Meaux (Seine-et-Marne) sur le thème de la mise en œuvre de la politique de soutien au logement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28 novembre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20161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09996" y="1645556"/>
            <a:ext cx="2146300" cy="4377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" name="Group 54"/>
          <p:cNvGraphicFramePr>
            <a:graphicFrameLocks noGrp="1"/>
          </p:cNvGraphicFramePr>
          <p:nvPr/>
        </p:nvGraphicFramePr>
        <p:xfrm>
          <a:off x="7602993" y="1543832"/>
          <a:ext cx="600075" cy="4583008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8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45%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387475"/>
            <a:ext cx="9266237" cy="496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9/17)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836" name="Group 68"/>
          <p:cNvGraphicFramePr>
            <a:graphicFrameLocks noGrp="1"/>
          </p:cNvGraphicFramePr>
          <p:nvPr/>
        </p:nvGraphicFramePr>
        <p:xfrm>
          <a:off x="688975" y="1535113"/>
          <a:ext cx="6492875" cy="5618159"/>
        </p:xfrm>
        <a:graphic>
          <a:graphicData uri="http://schemas.openxmlformats.org/drawingml/2006/table">
            <a:tbl>
              <a:tblPr/>
              <a:tblGrid>
                <a:gridCol w="5064125"/>
                <a:gridCol w="828675"/>
                <a:gridCol w="600075"/>
              </a:tblGrid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à l'Ecole Polytechnique sur le thème de l'égalité réelle des chances et la promotion de la diversité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17 décembre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81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devant le parlement européen à Strasbourg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10 juillet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aux chantiers navals de </a:t>
                      </a:r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St-Nazaire</a:t>
                      </a: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(Loire Atlantique)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5 sept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dans l’Oise sur le thème de la réforme de l’intéressement et de la participation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26 mai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en Irlande pour discuter des suites à donner au rejet par ce pays du Traité de Lisbonne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21 juillet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l’hôpital d'Antony (Hauts-de-Seine) pour un déplacement sur le thème de l'hospitalisation en milieu psychiatrique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 décembre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Londres pour une réunion consacrée à la crise économique en compagnie de Gordon Brown, le Premier ministre britannique, et de José Manuel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Barroso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, le président de la Commission européenne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8 décembre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dans le Gard, sur le thème de l’emploi des seniors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6 mai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Quai Branly à l’occasion du lancement de la fondation Chirac consacrée au développement durable et au dialogue des cultures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9 juin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89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6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Creusot pour annoncer la construction d’un deuxième réacteur nucléaire de 3ème génération EPR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 juillet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6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6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52929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66454" y="1660071"/>
            <a:ext cx="2146300" cy="4363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" name="Group 54"/>
          <p:cNvGraphicFramePr>
            <a:graphicFrameLocks noGrp="1"/>
          </p:cNvGraphicFramePr>
          <p:nvPr/>
        </p:nvGraphicFramePr>
        <p:xfrm>
          <a:off x="7542441" y="1557028"/>
          <a:ext cx="600075" cy="4583008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8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42%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387475"/>
            <a:ext cx="9266237" cy="496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10/17)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5402" name="Group 10"/>
          <p:cNvGraphicFramePr>
            <a:graphicFrameLocks noGrp="1"/>
          </p:cNvGraphicFramePr>
          <p:nvPr/>
        </p:nvGraphicFramePr>
        <p:xfrm>
          <a:off x="688976" y="1503214"/>
          <a:ext cx="6498633" cy="5828156"/>
        </p:xfrm>
        <a:graphic>
          <a:graphicData uri="http://schemas.openxmlformats.org/drawingml/2006/table">
            <a:tbl>
              <a:tblPr/>
              <a:tblGrid>
                <a:gridCol w="5068617"/>
                <a:gridCol w="829410"/>
                <a:gridCol w="600606"/>
              </a:tblGrid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à l’occasion de la Conférence Européenne sur la lutte contre la maladie d’Alzheimer et les maladies apparentées à la Bibliothèque Nationale de France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31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91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Le déplacement de Nicolas Sarkozy 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à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Flamanville (Manche) pour évoquer la construction d’autres réacteurs nucléaires de troisième génération EPR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6 février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L’allocution de Nicolas Sarkozy à l’occasion de la remise du Prix Charlemagne à la Chancelière allemande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Angela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MERKEL, à Aix-la-Chapelle (Allemagne)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1er mai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Laval (Mayenne) sur le thème de la généralisation du Revenu de Solidarité Active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28 août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Nice à l’occasion du sommet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Union-Européenne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/ Russie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14 novembre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95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Strasbourg à l’occasion de ses vœux aux personnels de Santé et pour inaugurer le nouvel hôpital de la ville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9 janvier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L’interview de Nicolas Sarkozy mardi matin sur RTL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27 mai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97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en République Tchèque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16 juin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98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présence de Nicolas Sarkozy à Evian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à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l'occasion du sommet Union Européenne -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Ukraïne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9 sept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99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53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Mondial de l’Automobile à Paris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9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53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53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50881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37425" y="1602014"/>
            <a:ext cx="2146300" cy="4450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" name="Group 54"/>
          <p:cNvGraphicFramePr>
            <a:graphicFrameLocks noGrp="1"/>
          </p:cNvGraphicFramePr>
          <p:nvPr/>
        </p:nvGraphicFramePr>
        <p:xfrm>
          <a:off x="7472361" y="1516122"/>
          <a:ext cx="600075" cy="4583008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8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39%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387475"/>
            <a:ext cx="9266237" cy="496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11/17)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 bwMode="auto">
          <a:xfrm>
            <a:off x="592480" y="4717361"/>
            <a:ext cx="9018000" cy="48409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9050" cap="flat" cmpd="sng" algn="ctr">
            <a:solidFill>
              <a:schemeClr val="accent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315402" name="Group 10"/>
          <p:cNvGraphicFramePr>
            <a:graphicFrameLocks noGrp="1"/>
          </p:cNvGraphicFramePr>
          <p:nvPr/>
        </p:nvGraphicFramePr>
        <p:xfrm>
          <a:off x="688976" y="1503214"/>
          <a:ext cx="6498633" cy="5992815"/>
        </p:xfrm>
        <a:graphic>
          <a:graphicData uri="http://schemas.openxmlformats.org/drawingml/2006/table">
            <a:tbl>
              <a:tblPr/>
              <a:tblGrid>
                <a:gridCol w="5068617"/>
                <a:gridCol w="829410"/>
                <a:gridCol w="600606"/>
              </a:tblGrid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Compiègne (Oise)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sur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thème de la lutte contre la grande pauvreté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 décembre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101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lors de la cérémonie de commémoration nationale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des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mémoires de la traite négrière, de l’esclavage et de leurs abolitions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jardin du Luxembourg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10 mai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102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Vienne dans l’Isère,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sur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thème de la modernisation de l’économie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13 mai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103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visite officielle de Nicolas Sarkozy en Grèce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6 juin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104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9ème conseil des ministres franco-allemand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à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Straubing, en Bavière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9 juin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105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conférence de presse conjointe de Nicolas Sarkozy et du Président de la République arabe d’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Egypte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à l’occasion du sommet de l’Union pour la Méditerranée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13 juillet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106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devant le 91ème Congrès des maires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et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des présidents de communautés de France, Porte de Versailles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27 novembre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107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Le déplacement de Nicolas Sarkozy à Rome mardi pour un sommet franco-italien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latin typeface="Tahoma"/>
                        </a:rPr>
                        <a:t>24 février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108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visite de Nicolas Sarkozy à la direction du renseignement militaire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sur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base aérienne de Creil (Oise)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17 juin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109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Melun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pour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expliquer la fusion de l'ANPE et de l'UNEDIC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16 mai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110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48833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77566" y="1631042"/>
            <a:ext cx="2124075" cy="4348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" name="Group 54"/>
          <p:cNvGraphicFramePr>
            <a:graphicFrameLocks noGrp="1"/>
          </p:cNvGraphicFramePr>
          <p:nvPr/>
        </p:nvGraphicFramePr>
        <p:xfrm>
          <a:off x="7496629" y="1500288"/>
          <a:ext cx="600075" cy="4613042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8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07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746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217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36%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387475"/>
            <a:ext cx="9266237" cy="5045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12/17)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5402" name="Group 10"/>
          <p:cNvGraphicFramePr>
            <a:graphicFrameLocks noGrp="1"/>
          </p:cNvGraphicFramePr>
          <p:nvPr/>
        </p:nvGraphicFramePr>
        <p:xfrm>
          <a:off x="688976" y="1503214"/>
          <a:ext cx="6498633" cy="5991227"/>
        </p:xfrm>
        <a:graphic>
          <a:graphicData uri="http://schemas.openxmlformats.org/drawingml/2006/table">
            <a:tbl>
              <a:tblPr/>
              <a:tblGrid>
                <a:gridCol w="5068617"/>
                <a:gridCol w="829410"/>
                <a:gridCol w="600606"/>
              </a:tblGrid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tribune publiée par Nicolas Sarkozy dans le Figaro sur le fait qu’il convoquera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un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Conseil européen extraordinaire si l'accord de cessez-le-feu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n'est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pas appliqué rapidement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17 août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111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dans le Jura sur le thème de la politique de santé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et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 la réforme du système de soins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18 sept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112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l’Usine Renault de Sandouville (Seine-Maritime)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6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en Seine-Saint-Denis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sur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thème du Grenelle de l’environnement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 novembre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114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Vesoul (Haute-Saône) à l’occasion de ses vœux aux forces économiques du pays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15 janvier 2009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115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la Cinémathèque Française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à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l’occasion de la conférence nationale du Handicap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10 </a:t>
                      </a:r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juin</a:t>
                      </a: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rencontre entre Nicolas Sarkozy et George W. Bush à Paris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14 juin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117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Qatar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à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l’occasion de la conférence sur le financement du développement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29 novembre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118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Saint-Lô (Manche)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à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l’occasion de ses vœux aux personnels de l’Education nationale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12 janvier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119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présentation par Nicolas Sarkozy de ses vœux aux partenaires sociaux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19 janvier 2009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120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18113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5483" y="1645556"/>
            <a:ext cx="2146300" cy="4319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54"/>
          <p:cNvGraphicFramePr>
            <a:graphicFrameLocks noGrp="1"/>
          </p:cNvGraphicFramePr>
          <p:nvPr/>
        </p:nvGraphicFramePr>
        <p:xfrm>
          <a:off x="7461203" y="1514805"/>
          <a:ext cx="600075" cy="4583008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8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35%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374774"/>
            <a:ext cx="9266237" cy="522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13/17)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 bwMode="auto">
          <a:xfrm>
            <a:off x="592480" y="1495253"/>
            <a:ext cx="9018000" cy="48409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9050" cap="flat" cmpd="sng" algn="ctr">
            <a:solidFill>
              <a:schemeClr val="accent1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15" name="Group 10"/>
          <p:cNvGraphicFramePr>
            <a:graphicFrameLocks noGrp="1"/>
          </p:cNvGraphicFramePr>
          <p:nvPr/>
        </p:nvGraphicFramePr>
        <p:xfrm>
          <a:off x="688976" y="1503214"/>
          <a:ext cx="6498633" cy="6445250"/>
        </p:xfrm>
        <a:graphic>
          <a:graphicData uri="http://schemas.openxmlformats.org/drawingml/2006/table">
            <a:tbl>
              <a:tblPr/>
              <a:tblGrid>
                <a:gridCol w="5068617"/>
                <a:gridCol w="829410"/>
                <a:gridCol w="600606"/>
              </a:tblGrid>
              <a:tr h="460375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Le déplacement de Nicolas Sarkozy à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Daumeray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(Maine-et-Loire) jeudi dernier sur le thème de l’avenir de l’agriculture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latin typeface="Tahoma"/>
                        </a:rPr>
                        <a:t>19 février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121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Montrichard (Loir-et-Cher)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sur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thème de la politique industrielle et du fonds stratégique d'investissement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 novembre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122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Le déplacement de Nicolas Sarkozy à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Münich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à l’occasion de la conférence sur la sécurité «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Wehrkunde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», pour évoquer la politique européenne de défense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7 février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123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Varsovie pour le sommet </a:t>
                      </a:r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franco-polonais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28 mai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124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rencontre de Nicolas Sarkozy à Clairefontaine avec l’équipe de France de football, à la veille de l’Euro foot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 juin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125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visite officielle de Nicolas Sarkozy en Angola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23 mai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126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Le discours de Nicolas Sarkozy à l’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Elysée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présentant des mesures destinées à soutenir le secteur de la presse écrite en conclusion des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Etats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généraux de la profession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23</a:t>
                      </a:r>
                      <a:r>
                        <a:rPr lang="fr-FR" sz="9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 janvier 2009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127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en Autriche pour une visite de travail préparatoire à la présidence française de l’Union Européenne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30 mai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128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Marseille à l’occasion du Sommet Union européenne - Inde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1er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129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présence de Nicolas Sarkozy au Mont Valérien à l’occasion de la cérémonie de commémoration de l’Appel du général de Gaulle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18 juin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130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57025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2081" y="1660072"/>
            <a:ext cx="2124075" cy="431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" name="Group 54"/>
          <p:cNvGraphicFramePr>
            <a:graphicFrameLocks noGrp="1"/>
          </p:cNvGraphicFramePr>
          <p:nvPr/>
        </p:nvGraphicFramePr>
        <p:xfrm>
          <a:off x="7486879" y="1514146"/>
          <a:ext cx="600075" cy="4578508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56461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646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0152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8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9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88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515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73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503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646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31%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8" y="1387474"/>
            <a:ext cx="9266237" cy="522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14/17)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Group 10"/>
          <p:cNvGraphicFramePr>
            <a:graphicFrameLocks noGrp="1"/>
          </p:cNvGraphicFramePr>
          <p:nvPr/>
        </p:nvGraphicFramePr>
        <p:xfrm>
          <a:off x="688976" y="1503214"/>
          <a:ext cx="6498633" cy="6510940"/>
        </p:xfrm>
        <a:graphic>
          <a:graphicData uri="http://schemas.openxmlformats.org/drawingml/2006/table">
            <a:tbl>
              <a:tblPr/>
              <a:tblGrid>
                <a:gridCol w="5068617"/>
                <a:gridCol w="829410"/>
                <a:gridCol w="600606"/>
              </a:tblGrid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Bordeaux à l’occasion du 1er sommet Union Européenne - Afrique du Sud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25 juillet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</a:rPr>
                        <a:t>131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coup de fil de Nicolas Sarkozy à la mère du petit Valentin,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tué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semaine dernière à Lagnieu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5 août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132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Valenciennes (Nord) sur le thème de l’élargissement du contrat de transition professionnelle (CTP)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25 novembre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133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Le déplacement de Nicolas Sarkozy à Châteauroux (Indre) pour défendre les mesures prises par le gouvernement pour soutenir l’emploi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27 janvier 2009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134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dans le Loiret sur le thème de la mise en œuvre du Grenelle de l'Environnement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 mai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135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devant les cadres de l’Education Nationale pour confirmer le lancement de la réforme des études au lycée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 juin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136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à l’Institut de France  à l’occasion du 50ème anniversaire de la Constitution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7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137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à l’occasion de la présentation du plan Numérique 2012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138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à l’occasion de l’audience solennelle de rentrée de la Cour de Cassation pour évoquer la réforme de la justice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7 janvier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139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Nîmes (Gard) </a:t>
                      </a:r>
                      <a:endParaRPr lang="fr-FR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à 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l’occasion de ses vœux au monde culturel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13 janvier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yriad Pro Light" pitchFamily="34" charset="0"/>
                          <a:ea typeface="+mn-ea"/>
                          <a:cs typeface="+mn-cs"/>
                        </a:rPr>
                        <a:t>140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6065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Myriad Pro Light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54977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80968" y="1616528"/>
            <a:ext cx="2146300" cy="4363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6" name="Group 54"/>
          <p:cNvGraphicFramePr>
            <a:graphicFrameLocks noGrp="1"/>
          </p:cNvGraphicFramePr>
          <p:nvPr/>
        </p:nvGraphicFramePr>
        <p:xfrm>
          <a:off x="7474860" y="1485778"/>
          <a:ext cx="600075" cy="4631242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507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48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30%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29%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9763" y="1285911"/>
            <a:ext cx="9266237" cy="522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15/17)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Group 10"/>
          <p:cNvGraphicFramePr>
            <a:graphicFrameLocks noGrp="1"/>
          </p:cNvGraphicFramePr>
          <p:nvPr/>
        </p:nvGraphicFramePr>
        <p:xfrm>
          <a:off x="876300" y="1503214"/>
          <a:ext cx="6311309" cy="6462718"/>
        </p:xfrm>
        <a:graphic>
          <a:graphicData uri="http://schemas.openxmlformats.org/drawingml/2006/table">
            <a:tbl>
              <a:tblPr/>
              <a:tblGrid>
                <a:gridCol w="4888978"/>
                <a:gridCol w="824953"/>
                <a:gridCol w="597378"/>
              </a:tblGrid>
              <a:tr h="460375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Le déplacement de Nicolas Sarkozy à Val d’Isère (Savoie) pour assister aux championnats du monde de ski alpin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latin typeface="Tahoma"/>
                        </a:rPr>
                        <a:t>14 février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141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en Charente-Maritime sur le thème des revenus du travail et de l'intéressement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11 sept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142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Orléans (Loiret) à l’occasion de ses vœux aux acteurs de la sécurité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14 janvier 2009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143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L’ouverture par Nicolas Sarkozy des Etats Généraux de la presse écrite au Palais de l’Elysée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144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Saumur sur le thème de la réforme de l’école en compagnie de Xavier Darcos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5 juin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145</a:t>
                      </a:r>
                    </a:p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sur les besoins de développement de l’Afrique, à l’occasion de la 63ème Assemblée Générale des Nations Unies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22 sept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146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Darney (Vosges) sur le thème de l'organisation des services et des transports dans le monde rural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18 décembre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147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Limoges pour visiter des pôles de compétitivité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26 juin </a:t>
                      </a:r>
                      <a:endParaRPr lang="fr-FR" sz="900" b="1" i="0" u="none" strike="noStrike" dirty="0" smtClean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  <a:p>
                      <a:pPr algn="ctr" fontAlgn="ctr"/>
                      <a:r>
                        <a:rPr lang="fr-FR" sz="9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148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centre Kléber à l’occasion de l’ouverture de la conférence internationale de soutien à l’Afghanistan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11 juin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149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Sarkozy, à l’université Paris Dauphine, à l’occasion du colloque organisé par Paris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Europlace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sur le thème du renforcement de la contribution de la finance au développement durable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24 novembre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150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16065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22910" y="1596571"/>
            <a:ext cx="2146300" cy="4484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" name="Group 54"/>
          <p:cNvGraphicFramePr>
            <a:graphicFrameLocks noGrp="1"/>
          </p:cNvGraphicFramePr>
          <p:nvPr/>
        </p:nvGraphicFramePr>
        <p:xfrm>
          <a:off x="7346502" y="1543832"/>
          <a:ext cx="600075" cy="4590096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48523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802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24%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9763" y="1285911"/>
            <a:ext cx="9266237" cy="5129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16/17)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Group 10"/>
          <p:cNvGraphicFramePr>
            <a:graphicFrameLocks noGrp="1"/>
          </p:cNvGraphicFramePr>
          <p:nvPr/>
        </p:nvGraphicFramePr>
        <p:xfrm>
          <a:off x="876300" y="1503214"/>
          <a:ext cx="6311309" cy="5538792"/>
        </p:xfrm>
        <a:graphic>
          <a:graphicData uri="http://schemas.openxmlformats.org/drawingml/2006/table">
            <a:tbl>
              <a:tblPr/>
              <a:tblGrid>
                <a:gridCol w="4888978"/>
                <a:gridCol w="824953"/>
                <a:gridCol w="597378"/>
              </a:tblGrid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l’Institut National du Sport et de l’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Education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Physique (INSEP) pour présenter ses vœux au monde sportif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19 janvier 2009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151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Provins (Seine-et-Marne) dans le cadre du suivi de la réforme de la carte militaire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20 janvier 2009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152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Batz-sur-Mer sur le thème des « vacances pour tous » et du soutien aux métiers de l’hôtellerie-restauration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24 juillet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153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l’Isle-Adam (Val d’Oise) sur le thème de la relance du trafic fluvial et du développement des voies navigables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 février 2009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154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Evian à l'occasion de la clôture de la "World Policy Conference", conférence organisée par l’Institut Français des Relations Internationales sur le thème de la gouvernance mondiale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8 octobre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155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à l’occasion des Assises européennes de l’Innovation à la Cité des Sciences à Paris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9 décembre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156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à l'occasion du 20ème anniversaire du CSA au Pavillon Gabriel à Paris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3 février 2009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157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Sarkozy, au Palais de l’Elysée, lors de la remise du prix du courage politique décerné par la Revue Politique Internationale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13 novembre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158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discours de Nicolas Sarkozy  à l’Elysée à l’occasion de l’installation du conseil pour la création artistique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 février 2009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159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La présence de Nicolas Sarkozy à la célébration aux Invalides du 30ème anniversaire de Kolwezi et des opérations extérieures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21 mai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160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34497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80968" y="1660072"/>
            <a:ext cx="2146300" cy="431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2" name="Group 54"/>
          <p:cNvGraphicFramePr>
            <a:graphicFrameLocks noGrp="1"/>
          </p:cNvGraphicFramePr>
          <p:nvPr/>
        </p:nvGraphicFramePr>
        <p:xfrm>
          <a:off x="7329720" y="1514804"/>
          <a:ext cx="600075" cy="4607841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48523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8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20%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19%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>
                          <a:solidFill>
                            <a:schemeClr val="bg1"/>
                          </a:solidFill>
                          <a:latin typeface="Tahoma"/>
                        </a:rPr>
                        <a:t>19%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18%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9763" y="1372995"/>
            <a:ext cx="9266237" cy="1326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3123" name="AutoShape 3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>
                <a:solidFill>
                  <a:schemeClr val="bg1"/>
                </a:solidFill>
                <a:latin typeface="Tahoma" pitchFamily="34" charset="0"/>
              </a:rPr>
              <a:t>Adhésion au regard de la notoriété de l’événement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Indicateur d’adhésion </a:t>
            </a:r>
            <a:r>
              <a:rPr lang="fr-FR" sz="2000" b="0" dirty="0">
                <a:solidFill>
                  <a:schemeClr val="bg1"/>
                </a:solidFill>
                <a:latin typeface="Tahoma" pitchFamily="34" charset="0"/>
              </a:rPr>
              <a:t>(</a:t>
            </a:r>
            <a:r>
              <a:rPr lang="fr-FR" sz="2000" b="0" dirty="0" smtClean="0">
                <a:solidFill>
                  <a:schemeClr val="bg1"/>
                </a:solidFill>
                <a:latin typeface="Tahoma" pitchFamily="34" charset="0"/>
              </a:rPr>
              <a:t>17/17)</a:t>
            </a:r>
            <a:endParaRPr lang="fr-FR" sz="2000" b="0" dirty="0">
              <a:solidFill>
                <a:schemeClr val="bg1"/>
              </a:solidFill>
              <a:latin typeface="Tahoma" pitchFamily="34" charset="0"/>
            </a:endParaRPr>
          </a:p>
        </p:txBody>
      </p:sp>
      <p:graphicFrame>
        <p:nvGraphicFramePr>
          <p:cNvPr id="9" name="Group 35"/>
          <p:cNvGraphicFramePr>
            <a:graphicFrameLocks noGrp="1"/>
          </p:cNvGraphicFramePr>
          <p:nvPr/>
        </p:nvGraphicFramePr>
        <p:xfrm>
          <a:off x="5799138" y="1144588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ea typeface="+mn-ea"/>
                          <a:cs typeface="+mn-cs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35"/>
          <p:cNvGraphicFramePr>
            <a:graphicFrameLocks noGrp="1"/>
          </p:cNvGraphicFramePr>
          <p:nvPr/>
        </p:nvGraphicFramePr>
        <p:xfrm>
          <a:off x="6573838" y="1136650"/>
          <a:ext cx="621254" cy="278524"/>
        </p:xfrm>
        <a:graphic>
          <a:graphicData uri="http://schemas.openxmlformats.org/drawingml/2006/table">
            <a:tbl>
              <a:tblPr/>
              <a:tblGrid>
                <a:gridCol w="621254"/>
              </a:tblGrid>
              <a:tr h="278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Group 10"/>
          <p:cNvGraphicFramePr>
            <a:graphicFrameLocks noGrp="1"/>
          </p:cNvGraphicFramePr>
          <p:nvPr/>
        </p:nvGraphicFramePr>
        <p:xfrm>
          <a:off x="876300" y="1503214"/>
          <a:ext cx="6311309" cy="5538792"/>
        </p:xfrm>
        <a:graphic>
          <a:graphicData uri="http://schemas.openxmlformats.org/drawingml/2006/table">
            <a:tbl>
              <a:tblPr/>
              <a:tblGrid>
                <a:gridCol w="4888978"/>
                <a:gridCol w="824953"/>
                <a:gridCol w="597378"/>
              </a:tblGrid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à l’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Ecole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militaire (Paris) à l’occasion de l’ouverture du Colloque « Nouveau monde, nouveau capitalisme »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8 janvier 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161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Le déplacement de Nicolas Sarkozy au musée du Louvre pour y poser la première pierre des salles d'art islamique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16 juillet 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accent2"/>
                          </a:solidFill>
                          <a:latin typeface="Myriad Pro Light"/>
                        </a:rPr>
                        <a:t>162</a:t>
                      </a:r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1" i="0" u="none" strike="noStrike" dirty="0">
                        <a:solidFill>
                          <a:srgbClr val="FF0000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1" i="0" u="none" strike="noStrike" dirty="0">
                        <a:solidFill>
                          <a:srgbClr val="FF0000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1" i="0" u="none" strike="noStrike" dirty="0">
                        <a:solidFill>
                          <a:srgbClr val="FF0000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algn="r" fontAlgn="ctr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accent2"/>
                        </a:solidFill>
                        <a:latin typeface="Myriad Pro Light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11969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61250" y="1599747"/>
            <a:ext cx="2103438" cy="722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" name="Group 54"/>
          <p:cNvGraphicFramePr>
            <a:graphicFrameLocks noGrp="1"/>
          </p:cNvGraphicFramePr>
          <p:nvPr/>
        </p:nvGraphicFramePr>
        <p:xfrm>
          <a:off x="7309264" y="1489851"/>
          <a:ext cx="600075" cy="3699007"/>
        </p:xfrm>
        <a:graphic>
          <a:graphicData uri="http://schemas.openxmlformats.org/drawingml/2006/table">
            <a:tbl>
              <a:tblPr/>
              <a:tblGrid>
                <a:gridCol w="600075"/>
              </a:tblGrid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13%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Tahoma"/>
                        </a:rPr>
                        <a:t>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802">
                <a:tc>
                  <a:txBody>
                    <a:bodyPr/>
                    <a:lstStyle/>
                    <a:p>
                      <a:pPr algn="ctr" fontAlgn="b"/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401">
                <a:tc>
                  <a:txBody>
                    <a:bodyPr/>
                    <a:lstStyle/>
                    <a:p>
                      <a:pPr algn="ctr" fontAlgn="b"/>
                      <a:endParaRPr lang="fr-FR" sz="900" b="1" i="0" u="none" strike="noStrike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8523"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356"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 dirty="0">
                        <a:solidFill>
                          <a:schemeClr val="bg1"/>
                        </a:solidFill>
                        <a:latin typeface="Tahoma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85725" y="1589088"/>
            <a:ext cx="1801813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fr-FR" sz="20000" dirty="0">
                <a:solidFill>
                  <a:srgbClr val="DFE0DB"/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1341438" y="4105275"/>
            <a:ext cx="8564562" cy="382588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spcBef>
                <a:spcPct val="20000"/>
              </a:spcBef>
            </a:pPr>
            <a:endParaRPr lang="en-US" sz="1600" b="0"/>
          </a:p>
        </p:txBody>
      </p:sp>
      <p:sp>
        <p:nvSpPr>
          <p:cNvPr id="4532228" name="AutoShape 4"/>
          <p:cNvSpPr>
            <a:spLocks noChangeArrowheads="1"/>
          </p:cNvSpPr>
          <p:nvPr/>
        </p:nvSpPr>
        <p:spPr bwMode="auto">
          <a:xfrm>
            <a:off x="1339850" y="3606800"/>
            <a:ext cx="8566150" cy="503238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1316038" y="3595688"/>
            <a:ext cx="856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fr-FR" sz="2400" b="0" dirty="0">
                <a:solidFill>
                  <a:schemeClr val="bg1"/>
                </a:solidFill>
                <a:latin typeface="Tahoma" pitchFamily="34" charset="0"/>
              </a:rPr>
              <a:t>Les traits « d’image présidentielle » de Nicolas Sarkozy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6742" name="AutoShape 6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1035" name="AutoShape 7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600" b="0" i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036" name="Text Box 8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 smtClean="0">
                <a:solidFill>
                  <a:schemeClr val="bg1"/>
                </a:solidFill>
                <a:latin typeface="Tahoma" pitchFamily="34" charset="0"/>
              </a:rPr>
              <a:t>Les traits « d’image présidentielle » de Nicolas Sarkozy</a:t>
            </a:r>
            <a:endParaRPr lang="fr-FR" sz="2400" b="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620713" y="1058228"/>
            <a:ext cx="8931275" cy="4953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buClr>
                <a:schemeClr val="tx1"/>
              </a:buClr>
            </a:pPr>
            <a:r>
              <a:rPr lang="fr-FR" sz="11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Q : Dans chacun des domaines suivants, diriez-vous que la manière dont Nicolas Sarkozy exerce sa fonction de Président de la République correspond bien ou mal à l'idée que vous vous faites d'un Président ?</a:t>
            </a:r>
          </a:p>
        </p:txBody>
      </p:sp>
      <p:graphicFrame>
        <p:nvGraphicFramePr>
          <p:cNvPr id="29" name="Group 271"/>
          <p:cNvGraphicFramePr>
            <a:graphicFrameLocks noGrp="1"/>
          </p:cNvGraphicFramePr>
          <p:nvPr/>
        </p:nvGraphicFramePr>
        <p:xfrm>
          <a:off x="88900" y="2771775"/>
          <a:ext cx="2311400" cy="3564049"/>
        </p:xfrm>
        <a:graphic>
          <a:graphicData uri="http://schemas.openxmlformats.org/drawingml/2006/table">
            <a:tbl>
              <a:tblPr/>
              <a:tblGrid>
                <a:gridCol w="2311400"/>
              </a:tblGrid>
              <a:tr h="4905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La manière dont il reçoit 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les chefs d'état étrangers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51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Son comportement 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lors des déplacements à l'étranger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Sa capacité à diriger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son gouvernement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La manière dont il s’exprime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Sa capacité à incarner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l’image de la France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Son comportement 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concernant sa vie privée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Sa capacité à rassembler 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les Français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Rectangle à coins arrondis 29"/>
          <p:cNvSpPr/>
          <p:nvPr/>
        </p:nvSpPr>
        <p:spPr bwMode="auto">
          <a:xfrm>
            <a:off x="2609398" y="2167410"/>
            <a:ext cx="804308" cy="3960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fr-FR" sz="900">
              <a:solidFill>
                <a:schemeClr val="tx1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32" name="Rectangle à coins arrondis 31"/>
          <p:cNvSpPr/>
          <p:nvPr/>
        </p:nvSpPr>
        <p:spPr bwMode="auto">
          <a:xfrm>
            <a:off x="3491356" y="2167410"/>
            <a:ext cx="787091" cy="396000"/>
          </a:xfrm>
          <a:prstGeom prst="roundRect">
            <a:avLst/>
          </a:prstGeom>
          <a:solidFill>
            <a:srgbClr val="FF990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fr-FR" sz="900">
              <a:solidFill>
                <a:schemeClr val="tx1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34" name="Rectangle à coins arrondis 33"/>
          <p:cNvSpPr/>
          <p:nvPr/>
        </p:nvSpPr>
        <p:spPr bwMode="auto">
          <a:xfrm>
            <a:off x="4352040" y="2167410"/>
            <a:ext cx="346761" cy="39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fr-FR" sz="900">
              <a:solidFill>
                <a:schemeClr val="tx1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35" name="Rectangle 25"/>
          <p:cNvSpPr>
            <a:spLocks noChangeArrowheads="1"/>
          </p:cNvSpPr>
          <p:nvPr/>
        </p:nvSpPr>
        <p:spPr bwMode="auto">
          <a:xfrm>
            <a:off x="2559050" y="2149475"/>
            <a:ext cx="841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900">
                <a:latin typeface="Tahoma" pitchFamily="34" charset="0"/>
                <a:cs typeface="Arial" charset="0"/>
              </a:rPr>
              <a:t>Correspond</a:t>
            </a:r>
          </a:p>
          <a:p>
            <a:pPr algn="ctr">
              <a:lnSpc>
                <a:spcPts val="1200"/>
              </a:lnSpc>
            </a:pPr>
            <a:r>
              <a:rPr lang="fr-FR" sz="900">
                <a:latin typeface="Tahoma" pitchFamily="34" charset="0"/>
                <a:cs typeface="Arial" charset="0"/>
              </a:rPr>
              <a:t> bien</a:t>
            </a:r>
          </a:p>
        </p:txBody>
      </p:sp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3444875" y="2149475"/>
            <a:ext cx="841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900">
                <a:latin typeface="Tahoma" pitchFamily="34" charset="0"/>
                <a:cs typeface="Arial" charset="0"/>
              </a:rPr>
              <a:t>Correspond</a:t>
            </a:r>
          </a:p>
          <a:p>
            <a:pPr algn="ctr">
              <a:lnSpc>
                <a:spcPts val="1200"/>
              </a:lnSpc>
            </a:pPr>
            <a:r>
              <a:rPr lang="fr-FR" sz="900">
                <a:latin typeface="Tahoma" pitchFamily="34" charset="0"/>
                <a:cs typeface="Arial" charset="0"/>
              </a:rPr>
              <a:t> mal</a:t>
            </a:r>
          </a:p>
        </p:txBody>
      </p:sp>
      <p:sp>
        <p:nvSpPr>
          <p:cNvPr id="37" name="Rectangle 25"/>
          <p:cNvSpPr>
            <a:spLocks noChangeArrowheads="1"/>
          </p:cNvSpPr>
          <p:nvPr/>
        </p:nvSpPr>
        <p:spPr bwMode="auto">
          <a:xfrm>
            <a:off x="4333875" y="2225675"/>
            <a:ext cx="4191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900">
                <a:latin typeface="Tahoma" pitchFamily="34" charset="0"/>
                <a:cs typeface="Arial" charset="0"/>
              </a:rPr>
              <a:t>NSP</a:t>
            </a:r>
          </a:p>
        </p:txBody>
      </p:sp>
      <p:graphicFrame>
        <p:nvGraphicFramePr>
          <p:cNvPr id="62" name="Group 119"/>
          <p:cNvGraphicFramePr>
            <a:graphicFrameLocks noGrp="1"/>
          </p:cNvGraphicFramePr>
          <p:nvPr/>
        </p:nvGraphicFramePr>
        <p:xfrm>
          <a:off x="5456238" y="1649413"/>
          <a:ext cx="4349750" cy="880620"/>
        </p:xfrm>
        <a:graphic>
          <a:graphicData uri="http://schemas.openxmlformats.org/drawingml/2006/table">
            <a:tbl>
              <a:tblPr/>
              <a:tblGrid>
                <a:gridCol w="703262"/>
                <a:gridCol w="703263"/>
                <a:gridCol w="703262"/>
                <a:gridCol w="703263"/>
                <a:gridCol w="703262"/>
                <a:gridCol w="833438"/>
              </a:tblGrid>
              <a:tr h="204788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Correspond BIEN</a:t>
                      </a: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selon le vote au premier tour de l’élection Présidentielle</a:t>
                      </a:r>
                    </a:p>
                  </a:txBody>
                  <a:tcPr marL="54000" marR="54000" marT="46800" marB="468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Gauche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non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socialiste</a:t>
                      </a:r>
                    </a:p>
                  </a:txBody>
                  <a:tcPr marL="54000" marR="54000" marT="46800" marB="468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S.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Royal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Bayrou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Sarkozy</a:t>
                      </a:r>
                      <a:endParaRPr kumimoji="0" lang="fr-F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J.-M.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Le Pen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Abstention,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Blanc et nul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" name="Text Box 173"/>
          <p:cNvSpPr txBox="1">
            <a:spLocks noChangeArrowheads="1"/>
          </p:cNvSpPr>
          <p:nvPr/>
        </p:nvSpPr>
        <p:spPr bwMode="auto">
          <a:xfrm>
            <a:off x="4616450" y="1809223"/>
            <a:ext cx="9302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800" b="0" dirty="0">
                <a:solidFill>
                  <a:schemeClr val="bg2"/>
                </a:solidFill>
                <a:latin typeface="Tahoma" pitchFamily="34" charset="0"/>
              </a:rPr>
              <a:t>Évolution </a:t>
            </a:r>
          </a:p>
          <a:p>
            <a:pPr algn="ctr"/>
            <a:r>
              <a:rPr lang="fr-FR" sz="800" b="0" dirty="0">
                <a:solidFill>
                  <a:schemeClr val="bg2"/>
                </a:solidFill>
                <a:latin typeface="Tahoma" pitchFamily="34" charset="0"/>
              </a:rPr>
              <a:t>depuis le</a:t>
            </a:r>
          </a:p>
          <a:p>
            <a:pPr algn="ctr"/>
            <a:r>
              <a:rPr lang="fr-FR" sz="800" b="0" dirty="0" smtClean="0">
                <a:solidFill>
                  <a:schemeClr val="bg2"/>
                </a:solidFill>
                <a:latin typeface="Tahoma" pitchFamily="34" charset="0"/>
              </a:rPr>
              <a:t>20 février 2009</a:t>
            </a:r>
            <a:endParaRPr lang="fr-FR" sz="800" b="0" dirty="0">
              <a:solidFill>
                <a:schemeClr val="bg2"/>
              </a:solidFill>
              <a:latin typeface="Tahoma" pitchFamily="34" charset="0"/>
            </a:endParaRPr>
          </a:p>
        </p:txBody>
      </p:sp>
      <p:graphicFrame>
        <p:nvGraphicFramePr>
          <p:cNvPr id="94" name="Object 2"/>
          <p:cNvGraphicFramePr>
            <a:graphicFrameLocks noChangeAspect="1"/>
          </p:cNvGraphicFramePr>
          <p:nvPr/>
        </p:nvGraphicFramePr>
        <p:xfrm>
          <a:off x="2023996" y="2248525"/>
          <a:ext cx="8968468" cy="5742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" name="Rectangle à coins arrondis 37"/>
          <p:cNvSpPr/>
          <p:nvPr/>
        </p:nvSpPr>
        <p:spPr bwMode="auto">
          <a:xfrm>
            <a:off x="5636912" y="2835298"/>
            <a:ext cx="348780" cy="34023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39" name="Rectangle à coins arrondis 38"/>
          <p:cNvSpPr/>
          <p:nvPr/>
        </p:nvSpPr>
        <p:spPr bwMode="auto">
          <a:xfrm>
            <a:off x="6298121" y="2835298"/>
            <a:ext cx="348779" cy="34023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40" name="Rectangle à coins arrondis 39"/>
          <p:cNvSpPr/>
          <p:nvPr/>
        </p:nvSpPr>
        <p:spPr bwMode="auto">
          <a:xfrm>
            <a:off x="7078594" y="2835298"/>
            <a:ext cx="348781" cy="34023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41" name="Rectangle à coins arrondis 40"/>
          <p:cNvSpPr/>
          <p:nvPr/>
        </p:nvSpPr>
        <p:spPr bwMode="auto">
          <a:xfrm>
            <a:off x="8459011" y="2835298"/>
            <a:ext cx="348781" cy="34023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42" name="Rectangle à coins arrondis 41"/>
          <p:cNvSpPr/>
          <p:nvPr/>
        </p:nvSpPr>
        <p:spPr bwMode="auto">
          <a:xfrm>
            <a:off x="7765916" y="2835298"/>
            <a:ext cx="347474" cy="34023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43" name="Rectangle à coins arrondis 42"/>
          <p:cNvSpPr/>
          <p:nvPr/>
        </p:nvSpPr>
        <p:spPr bwMode="auto">
          <a:xfrm>
            <a:off x="9248361" y="2835298"/>
            <a:ext cx="348457" cy="34023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44" name="Rectangle à coins arrondis 43"/>
          <p:cNvSpPr/>
          <p:nvPr/>
        </p:nvSpPr>
        <p:spPr bwMode="auto">
          <a:xfrm>
            <a:off x="5651775" y="3360340"/>
            <a:ext cx="347473" cy="33798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45" name="Rectangle à coins arrondis 62"/>
          <p:cNvSpPr/>
          <p:nvPr/>
        </p:nvSpPr>
        <p:spPr bwMode="auto">
          <a:xfrm>
            <a:off x="6313073" y="3360340"/>
            <a:ext cx="348457" cy="33798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46" name="Rectangle à coins arrondis 45"/>
          <p:cNvSpPr/>
          <p:nvPr/>
        </p:nvSpPr>
        <p:spPr bwMode="auto">
          <a:xfrm>
            <a:off x="7093457" y="3360340"/>
            <a:ext cx="347474" cy="33798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47" name="Rectangle à coins arrondis 46"/>
          <p:cNvSpPr/>
          <p:nvPr/>
        </p:nvSpPr>
        <p:spPr bwMode="auto">
          <a:xfrm>
            <a:off x="8472419" y="3360340"/>
            <a:ext cx="348781" cy="33798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48" name="Rectangle à coins arrondis 47"/>
          <p:cNvSpPr/>
          <p:nvPr/>
        </p:nvSpPr>
        <p:spPr bwMode="auto">
          <a:xfrm>
            <a:off x="7773141" y="3360340"/>
            <a:ext cx="348781" cy="33798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49" name="Rectangle à coins arrondis 48"/>
          <p:cNvSpPr/>
          <p:nvPr/>
        </p:nvSpPr>
        <p:spPr bwMode="auto">
          <a:xfrm>
            <a:off x="9261406" y="3360340"/>
            <a:ext cx="348782" cy="33798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0" name="Rectangle à coins arrondis 49"/>
          <p:cNvSpPr/>
          <p:nvPr/>
        </p:nvSpPr>
        <p:spPr bwMode="auto">
          <a:xfrm>
            <a:off x="5639075" y="3857612"/>
            <a:ext cx="347473" cy="342911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1" name="Rectangle à coins arrondis 50"/>
          <p:cNvSpPr/>
          <p:nvPr/>
        </p:nvSpPr>
        <p:spPr bwMode="auto">
          <a:xfrm>
            <a:off x="6300373" y="3860648"/>
            <a:ext cx="348457" cy="34170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2" name="Rectangle à coins arrondis 51"/>
          <p:cNvSpPr/>
          <p:nvPr/>
        </p:nvSpPr>
        <p:spPr bwMode="auto">
          <a:xfrm>
            <a:off x="7080757" y="3860648"/>
            <a:ext cx="347474" cy="34170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3" name="Rectangle à coins arrondis 52"/>
          <p:cNvSpPr/>
          <p:nvPr/>
        </p:nvSpPr>
        <p:spPr bwMode="auto">
          <a:xfrm>
            <a:off x="8459719" y="3860648"/>
            <a:ext cx="348781" cy="34170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4" name="Rectangle à coins arrondis 53"/>
          <p:cNvSpPr/>
          <p:nvPr/>
        </p:nvSpPr>
        <p:spPr bwMode="auto">
          <a:xfrm>
            <a:off x="7760441" y="3860648"/>
            <a:ext cx="348781" cy="34170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5" name="Rectangle à coins arrondis 54"/>
          <p:cNvSpPr/>
          <p:nvPr/>
        </p:nvSpPr>
        <p:spPr bwMode="auto">
          <a:xfrm>
            <a:off x="9248706" y="3860648"/>
            <a:ext cx="348782" cy="34170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6" name="Rectangle à coins arrondis 55"/>
          <p:cNvSpPr/>
          <p:nvPr/>
        </p:nvSpPr>
        <p:spPr bwMode="auto">
          <a:xfrm>
            <a:off x="5639075" y="4392754"/>
            <a:ext cx="347473" cy="34144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7" name="Rectangle à coins arrondis 56"/>
          <p:cNvSpPr/>
          <p:nvPr/>
        </p:nvSpPr>
        <p:spPr bwMode="auto">
          <a:xfrm>
            <a:off x="6300373" y="4392754"/>
            <a:ext cx="348457" cy="34144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8" name="Rectangle à coins arrondis 57"/>
          <p:cNvSpPr/>
          <p:nvPr/>
        </p:nvSpPr>
        <p:spPr bwMode="auto">
          <a:xfrm>
            <a:off x="7080757" y="4392754"/>
            <a:ext cx="347474" cy="34144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9" name="Rectangle à coins arrondis 58"/>
          <p:cNvSpPr/>
          <p:nvPr/>
        </p:nvSpPr>
        <p:spPr bwMode="auto">
          <a:xfrm>
            <a:off x="8459719" y="4392754"/>
            <a:ext cx="348781" cy="34144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60" name="Rectangle à coins arrondis 59"/>
          <p:cNvSpPr/>
          <p:nvPr/>
        </p:nvSpPr>
        <p:spPr bwMode="auto">
          <a:xfrm>
            <a:off x="7760441" y="4392754"/>
            <a:ext cx="348781" cy="34144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61" name="Rectangle à coins arrondis 60"/>
          <p:cNvSpPr/>
          <p:nvPr/>
        </p:nvSpPr>
        <p:spPr bwMode="auto">
          <a:xfrm>
            <a:off x="9248706" y="4392754"/>
            <a:ext cx="348782" cy="34144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63" name="Rectangle à coins arrondis 73"/>
          <p:cNvSpPr/>
          <p:nvPr/>
        </p:nvSpPr>
        <p:spPr bwMode="auto">
          <a:xfrm>
            <a:off x="5639075" y="4903525"/>
            <a:ext cx="347473" cy="337938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64" name="Rectangle à coins arrondis 74"/>
          <p:cNvSpPr/>
          <p:nvPr/>
        </p:nvSpPr>
        <p:spPr bwMode="auto">
          <a:xfrm>
            <a:off x="6300373" y="4903525"/>
            <a:ext cx="348457" cy="337938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65" name="Rectangle à coins arrondis 75"/>
          <p:cNvSpPr/>
          <p:nvPr/>
        </p:nvSpPr>
        <p:spPr bwMode="auto">
          <a:xfrm>
            <a:off x="7080757" y="4903525"/>
            <a:ext cx="347474" cy="337938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66" name="Rectangle à coins arrondis 76"/>
          <p:cNvSpPr/>
          <p:nvPr/>
        </p:nvSpPr>
        <p:spPr bwMode="auto">
          <a:xfrm>
            <a:off x="8459719" y="4903525"/>
            <a:ext cx="348781" cy="337938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67" name="Rectangle à coins arrondis 77"/>
          <p:cNvSpPr/>
          <p:nvPr/>
        </p:nvSpPr>
        <p:spPr bwMode="auto">
          <a:xfrm>
            <a:off x="7760441" y="4903525"/>
            <a:ext cx="348781" cy="337938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68" name="Rectangle à coins arrondis 78"/>
          <p:cNvSpPr/>
          <p:nvPr/>
        </p:nvSpPr>
        <p:spPr bwMode="auto">
          <a:xfrm>
            <a:off x="9248706" y="4903525"/>
            <a:ext cx="348782" cy="337938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69" name="Rectangle à coins arrondis 73"/>
          <p:cNvSpPr/>
          <p:nvPr/>
        </p:nvSpPr>
        <p:spPr bwMode="auto">
          <a:xfrm>
            <a:off x="5639075" y="5410216"/>
            <a:ext cx="347473" cy="34032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70" name="Rectangle à coins arrondis 74"/>
          <p:cNvSpPr/>
          <p:nvPr/>
        </p:nvSpPr>
        <p:spPr bwMode="auto">
          <a:xfrm>
            <a:off x="6300373" y="5410216"/>
            <a:ext cx="348457" cy="34032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71" name="Rectangle à coins arrondis 75"/>
          <p:cNvSpPr/>
          <p:nvPr/>
        </p:nvSpPr>
        <p:spPr bwMode="auto">
          <a:xfrm>
            <a:off x="7080757" y="5410216"/>
            <a:ext cx="347474" cy="34032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72" name="Rectangle à coins arrondis 76"/>
          <p:cNvSpPr/>
          <p:nvPr/>
        </p:nvSpPr>
        <p:spPr bwMode="auto">
          <a:xfrm>
            <a:off x="8459719" y="5410216"/>
            <a:ext cx="348781" cy="34032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73" name="Rectangle à coins arrondis 77"/>
          <p:cNvSpPr/>
          <p:nvPr/>
        </p:nvSpPr>
        <p:spPr bwMode="auto">
          <a:xfrm>
            <a:off x="7760441" y="5410216"/>
            <a:ext cx="348781" cy="34032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74" name="Rectangle à coins arrondis 78"/>
          <p:cNvSpPr/>
          <p:nvPr/>
        </p:nvSpPr>
        <p:spPr bwMode="auto">
          <a:xfrm>
            <a:off x="9248706" y="5410216"/>
            <a:ext cx="348782" cy="340322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76" name="Rectangle à coins arrondis 73"/>
          <p:cNvSpPr/>
          <p:nvPr/>
        </p:nvSpPr>
        <p:spPr bwMode="auto">
          <a:xfrm>
            <a:off x="5639075" y="5935644"/>
            <a:ext cx="347473" cy="340267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77" name="Rectangle à coins arrondis 74"/>
          <p:cNvSpPr/>
          <p:nvPr/>
        </p:nvSpPr>
        <p:spPr bwMode="auto">
          <a:xfrm>
            <a:off x="6300373" y="5935768"/>
            <a:ext cx="348457" cy="341478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78" name="Rectangle à coins arrondis 75"/>
          <p:cNvSpPr/>
          <p:nvPr/>
        </p:nvSpPr>
        <p:spPr bwMode="auto">
          <a:xfrm>
            <a:off x="7080757" y="5935768"/>
            <a:ext cx="347474" cy="341478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79" name="Rectangle à coins arrondis 76"/>
          <p:cNvSpPr/>
          <p:nvPr/>
        </p:nvSpPr>
        <p:spPr bwMode="auto">
          <a:xfrm>
            <a:off x="8459719" y="5935768"/>
            <a:ext cx="348781" cy="341478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80" name="Rectangle à coins arrondis 77"/>
          <p:cNvSpPr/>
          <p:nvPr/>
        </p:nvSpPr>
        <p:spPr bwMode="auto">
          <a:xfrm>
            <a:off x="7760441" y="5935768"/>
            <a:ext cx="348781" cy="341478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81" name="Rectangle à coins arrondis 78"/>
          <p:cNvSpPr/>
          <p:nvPr/>
        </p:nvSpPr>
        <p:spPr bwMode="auto">
          <a:xfrm>
            <a:off x="9248706" y="5935768"/>
            <a:ext cx="348782" cy="341478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sz="2000">
              <a:solidFill>
                <a:schemeClr val="tx1"/>
              </a:solidFill>
              <a:latin typeface="Tahoma" pitchFamily="34" charset="0"/>
            </a:endParaRPr>
          </a:p>
        </p:txBody>
      </p:sp>
      <p:graphicFrame>
        <p:nvGraphicFramePr>
          <p:cNvPr id="82" name="Group 264"/>
          <p:cNvGraphicFramePr>
            <a:graphicFrameLocks noGrp="1"/>
          </p:cNvGraphicFramePr>
          <p:nvPr/>
        </p:nvGraphicFramePr>
        <p:xfrm>
          <a:off x="5542442" y="2919457"/>
          <a:ext cx="4291013" cy="3643998"/>
        </p:xfrm>
        <a:graphic>
          <a:graphicData uri="http://schemas.openxmlformats.org/drawingml/2006/table">
            <a:tbl>
              <a:tblPr/>
              <a:tblGrid>
                <a:gridCol w="573088"/>
                <a:gridCol w="757237"/>
                <a:gridCol w="788988"/>
                <a:gridCol w="584200"/>
                <a:gridCol w="787400"/>
                <a:gridCol w="800100"/>
              </a:tblGrid>
              <a:tr h="53612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48%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43%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72%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94%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90%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70%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12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34%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34%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72%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94%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82%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48%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13%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12%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46%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83%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59%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36%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22%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16%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49%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75%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62%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27%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11%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11%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43%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81%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66%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22%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11%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15%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30%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58%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33%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16%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9%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56%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35%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7%</a:t>
                      </a:r>
                    </a:p>
                  </a:txBody>
                  <a:tcPr marL="9525" marR="9525" marT="9525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1" name="Flèche droite 28"/>
          <p:cNvSpPr/>
          <p:nvPr/>
        </p:nvSpPr>
        <p:spPr>
          <a:xfrm rot="1392134">
            <a:off x="4937188" y="4434115"/>
            <a:ext cx="289574" cy="312187"/>
          </a:xfrm>
          <a:prstGeom prst="rightArrow">
            <a:avLst/>
          </a:prstGeom>
          <a:solidFill>
            <a:srgbClr val="FF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104" name="Flèche droite 28"/>
          <p:cNvSpPr/>
          <p:nvPr/>
        </p:nvSpPr>
        <p:spPr>
          <a:xfrm rot="1392134">
            <a:off x="4952574" y="3942483"/>
            <a:ext cx="289574" cy="312187"/>
          </a:xfrm>
          <a:prstGeom prst="rightArrow">
            <a:avLst/>
          </a:prstGeom>
          <a:solidFill>
            <a:srgbClr val="FF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105" name="Flèche droite 28"/>
          <p:cNvSpPr/>
          <p:nvPr/>
        </p:nvSpPr>
        <p:spPr>
          <a:xfrm rot="1392134">
            <a:off x="4937192" y="3418103"/>
            <a:ext cx="289574" cy="312187"/>
          </a:xfrm>
          <a:prstGeom prst="rightArrow">
            <a:avLst/>
          </a:prstGeom>
          <a:solidFill>
            <a:srgbClr val="FF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grpSp>
        <p:nvGrpSpPr>
          <p:cNvPr id="83" name="Flèche droite 18"/>
          <p:cNvGrpSpPr>
            <a:grpSpLocks noChangeAspect="1"/>
          </p:cNvGrpSpPr>
          <p:nvPr/>
        </p:nvGrpSpPr>
        <p:grpSpPr bwMode="auto">
          <a:xfrm rot="-784619">
            <a:off x="4881520" y="2876597"/>
            <a:ext cx="361950" cy="352425"/>
            <a:chOff x="1686" y="1402"/>
            <a:chExt cx="391" cy="380"/>
          </a:xfrm>
        </p:grpSpPr>
        <p:pic>
          <p:nvPicPr>
            <p:cNvPr id="87" name="Flèche droite 1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86" y="1402"/>
              <a:ext cx="391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" name="Text Box 579"/>
            <p:cNvSpPr txBox="1">
              <a:spLocks noChangeAspect="1" noChangeArrowheads="1"/>
            </p:cNvSpPr>
            <p:nvPr/>
          </p:nvSpPr>
          <p:spPr bwMode="auto">
            <a:xfrm rot="-1477612">
              <a:off x="1747" y="1511"/>
              <a:ext cx="236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fr-FR" sz="1800" b="0">
                <a:solidFill>
                  <a:srgbClr val="FFFFFF"/>
                </a:solidFill>
                <a:latin typeface="Calibri" pitchFamily="34" charset="0"/>
                <a:cs typeface="Arial" charset="0"/>
              </a:endParaRPr>
            </a:p>
          </p:txBody>
        </p:sp>
      </p:grpSp>
      <p:grpSp>
        <p:nvGrpSpPr>
          <p:cNvPr id="89" name="Flèche droite 18"/>
          <p:cNvGrpSpPr>
            <a:grpSpLocks noChangeAspect="1"/>
          </p:cNvGrpSpPr>
          <p:nvPr/>
        </p:nvGrpSpPr>
        <p:grpSpPr bwMode="auto">
          <a:xfrm rot="-784619">
            <a:off x="4844283" y="5926144"/>
            <a:ext cx="361950" cy="352425"/>
            <a:chOff x="1686" y="1402"/>
            <a:chExt cx="391" cy="380"/>
          </a:xfrm>
        </p:grpSpPr>
        <p:pic>
          <p:nvPicPr>
            <p:cNvPr id="92" name="Flèche droite 1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86" y="1402"/>
              <a:ext cx="391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" name="Text Box 579"/>
            <p:cNvSpPr txBox="1">
              <a:spLocks noChangeAspect="1" noChangeArrowheads="1"/>
            </p:cNvSpPr>
            <p:nvPr/>
          </p:nvSpPr>
          <p:spPr bwMode="auto">
            <a:xfrm rot="-1477612">
              <a:off x="1747" y="1511"/>
              <a:ext cx="236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fr-FR" sz="1800" b="0">
                <a:solidFill>
                  <a:srgbClr val="FFFFFF"/>
                </a:solidFill>
                <a:latin typeface="Calibri" pitchFamily="34" charset="0"/>
                <a:cs typeface="Arial" charset="0"/>
              </a:endParaRPr>
            </a:p>
          </p:txBody>
        </p:sp>
      </p:grpSp>
      <p:sp>
        <p:nvSpPr>
          <p:cNvPr id="96" name="Flèche droite 28"/>
          <p:cNvSpPr/>
          <p:nvPr/>
        </p:nvSpPr>
        <p:spPr>
          <a:xfrm rot="1392134">
            <a:off x="4901299" y="5470419"/>
            <a:ext cx="289574" cy="312187"/>
          </a:xfrm>
          <a:prstGeom prst="rightArrow">
            <a:avLst/>
          </a:prstGeom>
          <a:solidFill>
            <a:srgbClr val="FF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97" name="Flèche droite 28"/>
          <p:cNvSpPr/>
          <p:nvPr/>
        </p:nvSpPr>
        <p:spPr>
          <a:xfrm rot="1392134">
            <a:off x="4915897" y="4931049"/>
            <a:ext cx="289574" cy="312187"/>
          </a:xfrm>
          <a:prstGeom prst="rightArrow">
            <a:avLst/>
          </a:prstGeom>
          <a:solidFill>
            <a:srgbClr val="FF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graphicFrame>
        <p:nvGraphicFramePr>
          <p:cNvPr id="93" name="Group 277"/>
          <p:cNvGraphicFramePr>
            <a:graphicFrameLocks noGrp="1"/>
          </p:cNvGraphicFramePr>
          <p:nvPr/>
        </p:nvGraphicFramePr>
        <p:xfrm>
          <a:off x="4786976" y="2766028"/>
          <a:ext cx="523875" cy="3551275"/>
        </p:xfrm>
        <a:graphic>
          <a:graphicData uri="http://schemas.openxmlformats.org/drawingml/2006/table">
            <a:tbl>
              <a:tblPr/>
              <a:tblGrid>
                <a:gridCol w="523875"/>
              </a:tblGrid>
              <a:tr h="50294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+1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575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-4</a:t>
                      </a:r>
                      <a:endParaRPr kumimoji="0" lang="fr-FR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8526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-4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72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-5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98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-2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19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-1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146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+3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4"/>
          <p:cNvSpPr txBox="1">
            <a:spLocks noChangeArrowheads="1"/>
          </p:cNvSpPr>
          <p:nvPr/>
        </p:nvSpPr>
        <p:spPr bwMode="auto">
          <a:xfrm>
            <a:off x="550863" y="1555750"/>
            <a:ext cx="89154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 algn="l">
              <a:lnSpc>
                <a:spcPct val="120000"/>
              </a:lnSpc>
              <a:buClr>
                <a:srgbClr val="660066"/>
              </a:buClr>
              <a:buFont typeface="Webdings" pitchFamily="18" charset="2"/>
              <a:buNone/>
              <a:tabLst>
                <a:tab pos="4122738" algn="l"/>
              </a:tabLst>
            </a:pPr>
            <a:endParaRPr lang="fr-FR" altLang="fr-FR" sz="1500" dirty="0">
              <a:latin typeface="Tahoma" pitchFamily="34" charset="0"/>
            </a:endParaRPr>
          </a:p>
          <a:p>
            <a:pPr marL="266700" indent="-266700" algn="just" eaLnBrk="1" hangingPunct="1">
              <a:lnSpc>
                <a:spcPct val="120000"/>
              </a:lnSpc>
              <a:buClr>
                <a:srgbClr val="55554D"/>
              </a:buClr>
              <a:buFont typeface="Webdings" pitchFamily="18" charset="2"/>
              <a:buChar char="4"/>
              <a:tabLst>
                <a:tab pos="4122738" algn="l"/>
              </a:tabLst>
            </a:pPr>
            <a:r>
              <a:rPr lang="fr-FR" altLang="fr-FR" sz="1500" b="0" dirty="0">
                <a:latin typeface="Tahoma" pitchFamily="34" charset="0"/>
              </a:rPr>
              <a:t>Étude réalisée auprès d’un échantillon de </a:t>
            </a:r>
            <a:r>
              <a:rPr lang="fr-FR" altLang="fr-FR" sz="1500" dirty="0" smtClean="0">
                <a:solidFill>
                  <a:srgbClr val="FF6600"/>
                </a:solidFill>
                <a:latin typeface="Tahoma" pitchFamily="34" charset="0"/>
              </a:rPr>
              <a:t>1004 </a:t>
            </a:r>
            <a:r>
              <a:rPr lang="fr-FR" altLang="fr-FR" sz="1500" dirty="0" smtClean="0">
                <a:latin typeface="Tahoma" pitchFamily="34" charset="0"/>
              </a:rPr>
              <a:t>personnes</a:t>
            </a:r>
            <a:r>
              <a:rPr lang="fr-FR" altLang="fr-FR" sz="1500" b="0" dirty="0">
                <a:latin typeface="Tahoma" pitchFamily="34" charset="0"/>
              </a:rPr>
              <a:t>, représentatif de la </a:t>
            </a:r>
            <a:r>
              <a:rPr lang="fr-FR" altLang="fr-FR" sz="1500" dirty="0">
                <a:latin typeface="Tahoma" pitchFamily="34" charset="0"/>
              </a:rPr>
              <a:t>population française âgée de 18 ans et plus</a:t>
            </a:r>
            <a:r>
              <a:rPr lang="fr-FR" altLang="fr-FR" sz="1500" b="0" dirty="0">
                <a:latin typeface="Tahoma" pitchFamily="34" charset="0"/>
              </a:rPr>
              <a:t>, constitué selon la méthode des quotas, au regard des critères de sexe, d’âge, de catégorie </a:t>
            </a:r>
            <a:r>
              <a:rPr lang="fr-FR" altLang="fr-FR" sz="1500" b="0" dirty="0" smtClean="0">
                <a:latin typeface="Tahoma" pitchFamily="34" charset="0"/>
              </a:rPr>
              <a:t>socioprofessionnelle, de </a:t>
            </a:r>
            <a:r>
              <a:rPr lang="fr-FR" altLang="fr-FR" sz="1500" b="0" dirty="0">
                <a:latin typeface="Tahoma" pitchFamily="34" charset="0"/>
              </a:rPr>
              <a:t>région de </a:t>
            </a:r>
            <a:r>
              <a:rPr lang="fr-FR" altLang="fr-FR" sz="1500" b="0" dirty="0" smtClean="0">
                <a:latin typeface="Tahoma" pitchFamily="34" charset="0"/>
              </a:rPr>
              <a:t>résidence et catégorie d’agglomération. </a:t>
            </a:r>
            <a:endParaRPr lang="fr-FR" altLang="fr-FR" sz="1500" b="0" dirty="0">
              <a:latin typeface="Tahoma" pitchFamily="34" charset="0"/>
            </a:endParaRPr>
          </a:p>
          <a:p>
            <a:pPr marL="266700" indent="-266700" algn="just" eaLnBrk="1" hangingPunct="1">
              <a:lnSpc>
                <a:spcPct val="120000"/>
              </a:lnSpc>
              <a:buClr>
                <a:srgbClr val="55554D"/>
              </a:buClr>
              <a:buFont typeface="Webdings" pitchFamily="18" charset="2"/>
              <a:buChar char="4"/>
              <a:tabLst>
                <a:tab pos="4122738" algn="l"/>
              </a:tabLst>
            </a:pPr>
            <a:endParaRPr lang="fr-FR" altLang="fr-FR" sz="1500" b="0" dirty="0">
              <a:latin typeface="Tahoma" pitchFamily="34" charset="0"/>
            </a:endParaRPr>
          </a:p>
          <a:p>
            <a:pPr marL="266700" indent="-266700" algn="just" eaLnBrk="1" hangingPunct="1">
              <a:lnSpc>
                <a:spcPct val="120000"/>
              </a:lnSpc>
              <a:buClr>
                <a:srgbClr val="55554D"/>
              </a:buClr>
              <a:buFont typeface="Webdings" pitchFamily="18" charset="2"/>
              <a:buChar char="4"/>
              <a:tabLst>
                <a:tab pos="4122738" algn="l"/>
              </a:tabLst>
            </a:pPr>
            <a:endParaRPr lang="fr-FR" altLang="fr-FR" sz="1500" b="0" dirty="0">
              <a:latin typeface="Tahoma" pitchFamily="34" charset="0"/>
            </a:endParaRPr>
          </a:p>
          <a:p>
            <a:pPr marL="266700" indent="-266700" algn="just" eaLnBrk="1" hangingPunct="1">
              <a:lnSpc>
                <a:spcPct val="120000"/>
              </a:lnSpc>
              <a:buClr>
                <a:srgbClr val="55554D"/>
              </a:buClr>
              <a:buFont typeface="Webdings" pitchFamily="18" charset="2"/>
              <a:buChar char="4"/>
              <a:tabLst>
                <a:tab pos="4122738" algn="l"/>
              </a:tabLst>
            </a:pPr>
            <a:r>
              <a:rPr lang="fr-FR" altLang="fr-FR" sz="1500" u="sng" dirty="0">
                <a:latin typeface="Tahoma" pitchFamily="34" charset="0"/>
              </a:rPr>
              <a:t>Mode d’interrogation</a:t>
            </a:r>
            <a:r>
              <a:rPr lang="fr-FR" altLang="fr-FR" sz="1500" dirty="0">
                <a:latin typeface="Tahoma" pitchFamily="34" charset="0"/>
              </a:rPr>
              <a:t>:</a:t>
            </a:r>
            <a:r>
              <a:rPr lang="fr-FR" altLang="fr-FR" sz="1500" b="0" dirty="0">
                <a:latin typeface="Tahoma" pitchFamily="34" charset="0"/>
              </a:rPr>
              <a:t> Interrogation en ligne sur système </a:t>
            </a:r>
            <a:r>
              <a:rPr lang="fr-FR" altLang="fr-FR" sz="1500" b="0" dirty="0" err="1">
                <a:latin typeface="Tahoma" pitchFamily="34" charset="0"/>
              </a:rPr>
              <a:t>Cawi</a:t>
            </a:r>
            <a:r>
              <a:rPr lang="fr-FR" altLang="fr-FR" sz="1500" b="0" dirty="0">
                <a:latin typeface="Tahoma" pitchFamily="34" charset="0"/>
              </a:rPr>
              <a:t> (Computer </a:t>
            </a:r>
            <a:r>
              <a:rPr lang="fr-FR" altLang="fr-FR" sz="1500" b="0" dirty="0" err="1">
                <a:latin typeface="Tahoma" pitchFamily="34" charset="0"/>
              </a:rPr>
              <a:t>Assisted</a:t>
            </a:r>
            <a:r>
              <a:rPr lang="fr-FR" altLang="fr-FR" sz="1500" b="0" dirty="0">
                <a:latin typeface="Tahoma" pitchFamily="34" charset="0"/>
              </a:rPr>
              <a:t> Web Interview).</a:t>
            </a:r>
            <a:endParaRPr lang="fr-FR" altLang="fr-FR" sz="1500" b="0" dirty="0">
              <a:solidFill>
                <a:srgbClr val="0000FF"/>
              </a:solidFill>
              <a:latin typeface="Tahoma" pitchFamily="34" charset="0"/>
            </a:endParaRPr>
          </a:p>
          <a:p>
            <a:pPr marL="266700" indent="-266700" algn="just" eaLnBrk="1" hangingPunct="1">
              <a:lnSpc>
                <a:spcPct val="120000"/>
              </a:lnSpc>
              <a:buClr>
                <a:srgbClr val="55554D"/>
              </a:buClr>
              <a:buFont typeface="Webdings" pitchFamily="18" charset="2"/>
              <a:buChar char="4"/>
              <a:tabLst>
                <a:tab pos="4122738" algn="l"/>
              </a:tabLst>
            </a:pPr>
            <a:endParaRPr lang="fr-FR" altLang="fr-FR" sz="1500" b="0" dirty="0">
              <a:solidFill>
                <a:srgbClr val="0066FF"/>
              </a:solidFill>
              <a:latin typeface="Tahoma" pitchFamily="34" charset="0"/>
            </a:endParaRPr>
          </a:p>
          <a:p>
            <a:pPr marL="266700" indent="-266700" algn="just" eaLnBrk="1" hangingPunct="1">
              <a:lnSpc>
                <a:spcPct val="120000"/>
              </a:lnSpc>
              <a:buClr>
                <a:srgbClr val="55554D"/>
              </a:buClr>
              <a:buFont typeface="Webdings" pitchFamily="18" charset="2"/>
              <a:buChar char="4"/>
              <a:tabLst>
                <a:tab pos="4122738" algn="l"/>
              </a:tabLst>
            </a:pPr>
            <a:endParaRPr lang="fr-FR" altLang="fr-FR" sz="1500" b="0" dirty="0">
              <a:solidFill>
                <a:srgbClr val="0066FF"/>
              </a:solidFill>
              <a:latin typeface="Tahoma" pitchFamily="34" charset="0"/>
            </a:endParaRPr>
          </a:p>
          <a:p>
            <a:pPr marL="266700" indent="-266700" algn="just" eaLnBrk="1" hangingPunct="1">
              <a:lnSpc>
                <a:spcPct val="120000"/>
              </a:lnSpc>
              <a:buClr>
                <a:srgbClr val="55554D"/>
              </a:buClr>
              <a:buFont typeface="Webdings" pitchFamily="18" charset="2"/>
              <a:buChar char="4"/>
              <a:tabLst>
                <a:tab pos="4122738" algn="l"/>
              </a:tabLst>
            </a:pPr>
            <a:r>
              <a:rPr lang="fr-FR" altLang="fr-FR" sz="1500" u="sng" dirty="0">
                <a:latin typeface="Tahoma" pitchFamily="34" charset="0"/>
              </a:rPr>
              <a:t>Dates de terrain:</a:t>
            </a:r>
            <a:r>
              <a:rPr lang="fr-FR" altLang="fr-FR" sz="1500" b="0" dirty="0">
                <a:latin typeface="Tahoma" pitchFamily="34" charset="0"/>
              </a:rPr>
              <a:t> les interviews ont été réalisées </a:t>
            </a:r>
            <a:r>
              <a:rPr lang="fr-FR" altLang="fr-FR" sz="1500" dirty="0" smtClean="0">
                <a:solidFill>
                  <a:srgbClr val="FF6600"/>
                </a:solidFill>
                <a:latin typeface="Tahoma" pitchFamily="34" charset="0"/>
              </a:rPr>
              <a:t>les 25 et 26 février 2009</a:t>
            </a:r>
            <a:r>
              <a:rPr lang="fr-FR" altLang="fr-FR" sz="1500" b="0" dirty="0" smtClean="0">
                <a:latin typeface="Tahoma" pitchFamily="34" charset="0"/>
              </a:rPr>
              <a:t>.</a:t>
            </a:r>
            <a:endParaRPr lang="fr-FR" altLang="fr-FR" sz="1500" b="0" dirty="0">
              <a:latin typeface="Tahoma" pitchFamily="34" charset="0"/>
            </a:endParaRPr>
          </a:p>
          <a:p>
            <a:pPr marL="266700" indent="-266700" algn="just" eaLnBrk="1" hangingPunct="1">
              <a:lnSpc>
                <a:spcPct val="120000"/>
              </a:lnSpc>
              <a:buClr>
                <a:srgbClr val="55554D"/>
              </a:buClr>
              <a:buFont typeface="Webdings" pitchFamily="18" charset="2"/>
              <a:buChar char="4"/>
              <a:tabLst>
                <a:tab pos="4122738" algn="l"/>
              </a:tabLst>
            </a:pPr>
            <a:endParaRPr lang="fr-FR" altLang="fr-FR" sz="1500" b="0" dirty="0">
              <a:latin typeface="Tahoma" pitchFamily="34" charset="0"/>
            </a:endParaRPr>
          </a:p>
        </p:txBody>
      </p:sp>
      <p:sp>
        <p:nvSpPr>
          <p:cNvPr id="26627" name="AutoShape 15"/>
          <p:cNvSpPr>
            <a:spLocks noChangeArrowheads="1"/>
          </p:cNvSpPr>
          <p:nvPr/>
        </p:nvSpPr>
        <p:spPr bwMode="auto">
          <a:xfrm>
            <a:off x="647700" y="241300"/>
            <a:ext cx="9258300" cy="503238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rgbClr val="5D5D49"/>
              </a:gs>
              <a:gs pos="100000">
                <a:srgbClr val="3A3A22"/>
              </a:gs>
            </a:gsLst>
            <a:lin ang="5400000" scaled="1"/>
          </a:gradFill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26628" name="AutoShape 16"/>
          <p:cNvSpPr>
            <a:spLocks noChangeArrowheads="1"/>
          </p:cNvSpPr>
          <p:nvPr/>
        </p:nvSpPr>
        <p:spPr bwMode="auto">
          <a:xfrm>
            <a:off x="633413" y="746125"/>
            <a:ext cx="9272587" cy="360363"/>
          </a:xfrm>
          <a:prstGeom prst="bevel">
            <a:avLst>
              <a:gd name="adj" fmla="val 0"/>
            </a:avLst>
          </a:prstGeom>
          <a:solidFill>
            <a:srgbClr val="8D936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26629" name="Text Box 17"/>
          <p:cNvSpPr txBox="1">
            <a:spLocks noChangeArrowheads="1"/>
          </p:cNvSpPr>
          <p:nvPr/>
        </p:nvSpPr>
        <p:spPr bwMode="auto">
          <a:xfrm>
            <a:off x="679450" y="163513"/>
            <a:ext cx="920273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fr-FR" sz="2900" b="0">
                <a:solidFill>
                  <a:schemeClr val="bg1"/>
                </a:solidFill>
                <a:latin typeface="Tahoma" pitchFamily="34" charset="0"/>
              </a:rPr>
              <a:t>Méthodologie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rrondir un rectangle avec un coin diagonal 29"/>
          <p:cNvSpPr/>
          <p:nvPr/>
        </p:nvSpPr>
        <p:spPr bwMode="auto">
          <a:xfrm>
            <a:off x="2764497" y="1690579"/>
            <a:ext cx="6900495" cy="829339"/>
          </a:xfrm>
          <a:prstGeom prst="round2Diag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glow rad="101600">
              <a:srgbClr val="FF0000">
                <a:alpha val="60000"/>
              </a:srgbClr>
            </a:glo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596742" name="AutoShape 6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1035" name="AutoShape 7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600" b="0" i="1" dirty="0" smtClean="0">
              <a:solidFill>
                <a:schemeClr val="bg1"/>
              </a:solidFill>
              <a:latin typeface="Tahoma" pitchFamily="34" charset="0"/>
            </a:endParaRPr>
          </a:p>
          <a:p>
            <a:pPr algn="l"/>
            <a:r>
              <a:rPr lang="fr-FR" sz="1600" b="0" i="1" dirty="0" smtClean="0">
                <a:solidFill>
                  <a:schemeClr val="bg1"/>
                </a:solidFill>
                <a:latin typeface="Tahoma" pitchFamily="34" charset="0"/>
              </a:rPr>
              <a:t>Évolution</a:t>
            </a:r>
          </a:p>
          <a:p>
            <a:pPr algn="l"/>
            <a:endParaRPr lang="fr-FR" sz="1600" b="0" i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036" name="Text Box 8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 smtClean="0">
                <a:solidFill>
                  <a:schemeClr val="bg1"/>
                </a:solidFill>
                <a:latin typeface="Tahoma" pitchFamily="34" charset="0"/>
              </a:rPr>
              <a:t>Les traits « d’image présidentielle » de Nicolas Sarkozy</a:t>
            </a:r>
            <a:endParaRPr lang="fr-FR" sz="2400" b="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87" name="Text Box 15"/>
          <p:cNvSpPr txBox="1">
            <a:spLocks noChangeArrowheads="1"/>
          </p:cNvSpPr>
          <p:nvPr/>
        </p:nvSpPr>
        <p:spPr bwMode="auto">
          <a:xfrm>
            <a:off x="620713" y="1068388"/>
            <a:ext cx="8931275" cy="4953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buClr>
                <a:schemeClr val="tx1"/>
              </a:buClr>
            </a:pPr>
            <a:r>
              <a:rPr lang="fr-FR" sz="11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Q : Dans chacun des domaines suivants, diriez-vous que la manière dont Nicolas Sarkozy exerce sa fonction de Président de la République correspond bien ou mal à l'idée que vous vous faites d'un Président ?</a:t>
            </a:r>
          </a:p>
        </p:txBody>
      </p:sp>
      <p:graphicFrame>
        <p:nvGraphicFramePr>
          <p:cNvPr id="18" name="Group 27"/>
          <p:cNvGraphicFramePr>
            <a:graphicFrameLocks noGrp="1"/>
          </p:cNvGraphicFramePr>
          <p:nvPr/>
        </p:nvGraphicFramePr>
        <p:xfrm>
          <a:off x="2830393" y="6197315"/>
          <a:ext cx="6788516" cy="280988"/>
        </p:xfrm>
        <a:graphic>
          <a:graphicData uri="http://schemas.openxmlformats.org/drawingml/2006/table">
            <a:tbl>
              <a:tblPr/>
              <a:tblGrid>
                <a:gridCol w="754398"/>
                <a:gridCol w="700895"/>
                <a:gridCol w="761889"/>
                <a:gridCol w="759928"/>
                <a:gridCol w="850605"/>
                <a:gridCol w="648586"/>
                <a:gridCol w="786809"/>
                <a:gridCol w="808074"/>
                <a:gridCol w="717332"/>
              </a:tblGrid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24 déc.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8 janv.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15 janv.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22 janv.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30 janv.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5 fév.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12 fév.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20 fév.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27 fév.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Graphique 28"/>
          <p:cNvGraphicFramePr/>
          <p:nvPr/>
        </p:nvGraphicFramePr>
        <p:xfrm>
          <a:off x="2434881" y="1866176"/>
          <a:ext cx="7230139" cy="712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" name="Arrondir un rectangle avec un coin diagonal 30"/>
          <p:cNvSpPr/>
          <p:nvPr/>
        </p:nvSpPr>
        <p:spPr bwMode="auto">
          <a:xfrm>
            <a:off x="2757402" y="2821215"/>
            <a:ext cx="6900495" cy="829339"/>
          </a:xfrm>
          <a:prstGeom prst="round2Diag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glow rad="101600">
              <a:srgbClr val="009900">
                <a:alpha val="60000"/>
              </a:srgbClr>
            </a:glo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32" name="Graphique 31"/>
          <p:cNvGraphicFramePr/>
          <p:nvPr/>
        </p:nvGraphicFramePr>
        <p:xfrm>
          <a:off x="2349788" y="2870787"/>
          <a:ext cx="7375451" cy="765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Arrondir un rectangle avec un coin diagonal 32"/>
          <p:cNvSpPr/>
          <p:nvPr/>
        </p:nvSpPr>
        <p:spPr bwMode="auto">
          <a:xfrm>
            <a:off x="2739652" y="3969510"/>
            <a:ext cx="6900495" cy="829339"/>
          </a:xfrm>
          <a:prstGeom prst="round2Diag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glow rad="101600">
              <a:srgbClr val="000066">
                <a:alpha val="60000"/>
              </a:srgbClr>
            </a:glo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34" name="Graphique 33"/>
          <p:cNvGraphicFramePr/>
          <p:nvPr/>
        </p:nvGraphicFramePr>
        <p:xfrm>
          <a:off x="2360420" y="3926976"/>
          <a:ext cx="7364820" cy="712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7" name="Group 10"/>
          <p:cNvGraphicFramePr>
            <a:graphicFrameLocks noGrp="1"/>
          </p:cNvGraphicFramePr>
          <p:nvPr/>
        </p:nvGraphicFramePr>
        <p:xfrm>
          <a:off x="213069" y="1875253"/>
          <a:ext cx="2232412" cy="4641400"/>
        </p:xfrm>
        <a:graphic>
          <a:graphicData uri="http://schemas.openxmlformats.org/drawingml/2006/table">
            <a:tbl>
              <a:tblPr/>
              <a:tblGrid>
                <a:gridCol w="2232412"/>
              </a:tblGrid>
              <a:tr h="11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La manière dont il reçoit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les chefs d’état étrangers</a:t>
                      </a:r>
                      <a:endParaRPr kumimoji="0" lang="fr-FR" sz="105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Son comportement lors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des déplacements à l’étranger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Sa capacité à diriger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le gouvernement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La manière dont il s’exprime</a:t>
                      </a:r>
                      <a:endParaRPr kumimoji="0" lang="fr-FR" sz="105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Arrondir un rectangle avec un coin diagonal 15"/>
          <p:cNvSpPr/>
          <p:nvPr/>
        </p:nvSpPr>
        <p:spPr bwMode="auto">
          <a:xfrm>
            <a:off x="2718207" y="5109318"/>
            <a:ext cx="6900495" cy="829339"/>
          </a:xfrm>
          <a:prstGeom prst="round2Diag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glow rad="101600">
              <a:srgbClr val="009999">
                <a:alpha val="60000"/>
              </a:srgbClr>
            </a:glo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17" name="Graphique 16"/>
          <p:cNvGraphicFramePr/>
          <p:nvPr/>
        </p:nvGraphicFramePr>
        <p:xfrm>
          <a:off x="2299949" y="5126444"/>
          <a:ext cx="7396716" cy="712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6742" name="AutoShape 6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1035" name="AutoShape 7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600" b="0" i="1" dirty="0" smtClean="0">
              <a:solidFill>
                <a:schemeClr val="bg1"/>
              </a:solidFill>
              <a:latin typeface="Tahoma" pitchFamily="34" charset="0"/>
            </a:endParaRPr>
          </a:p>
          <a:p>
            <a:pPr algn="l"/>
            <a:r>
              <a:rPr lang="fr-FR" sz="1600" b="0" i="1" dirty="0" smtClean="0">
                <a:solidFill>
                  <a:schemeClr val="bg1"/>
                </a:solidFill>
                <a:latin typeface="Tahoma" pitchFamily="34" charset="0"/>
              </a:rPr>
              <a:t>Évolution</a:t>
            </a:r>
          </a:p>
          <a:p>
            <a:pPr algn="l"/>
            <a:endParaRPr lang="fr-FR" sz="1600" b="0" i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036" name="Text Box 8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 smtClean="0">
                <a:solidFill>
                  <a:schemeClr val="bg1"/>
                </a:solidFill>
                <a:latin typeface="Tahoma" pitchFamily="34" charset="0"/>
              </a:rPr>
              <a:t>Les traits « d’image présidentielle » de Nicolas Sarkozy</a:t>
            </a:r>
            <a:endParaRPr lang="fr-FR" sz="2400" b="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87" name="Text Box 15"/>
          <p:cNvSpPr txBox="1">
            <a:spLocks noChangeArrowheads="1"/>
          </p:cNvSpPr>
          <p:nvPr/>
        </p:nvSpPr>
        <p:spPr bwMode="auto">
          <a:xfrm>
            <a:off x="620713" y="1068388"/>
            <a:ext cx="8931275" cy="4953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buClr>
                <a:schemeClr val="tx1"/>
              </a:buClr>
            </a:pPr>
            <a:r>
              <a:rPr lang="fr-FR" sz="11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Q : Dans chacun des domaines suivants, diriez-vous que la manière dont Nicolas Sarkozy exerce sa fonction de Président de la République correspond bien ou mal à l'idée que vous vous faites d'un Président ?</a:t>
            </a:r>
          </a:p>
        </p:txBody>
      </p:sp>
      <p:graphicFrame>
        <p:nvGraphicFramePr>
          <p:cNvPr id="18" name="Group 27"/>
          <p:cNvGraphicFramePr>
            <a:graphicFrameLocks noGrp="1"/>
          </p:cNvGraphicFramePr>
          <p:nvPr/>
        </p:nvGraphicFramePr>
        <p:xfrm>
          <a:off x="2830393" y="5924194"/>
          <a:ext cx="6788516" cy="280988"/>
        </p:xfrm>
        <a:graphic>
          <a:graphicData uri="http://schemas.openxmlformats.org/drawingml/2006/table">
            <a:tbl>
              <a:tblPr/>
              <a:tblGrid>
                <a:gridCol w="754398"/>
                <a:gridCol w="700895"/>
                <a:gridCol w="761889"/>
                <a:gridCol w="759928"/>
                <a:gridCol w="850605"/>
                <a:gridCol w="648586"/>
                <a:gridCol w="786809"/>
                <a:gridCol w="808074"/>
                <a:gridCol w="717332"/>
              </a:tblGrid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24 déc.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8 janv.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15 janv.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22 janv.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30 janv.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5 fév.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12 fév.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20 fév.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27 fév.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" name="Arrondir un rectangle avec un coin diagonal 32"/>
          <p:cNvSpPr/>
          <p:nvPr/>
        </p:nvSpPr>
        <p:spPr bwMode="auto">
          <a:xfrm>
            <a:off x="2739652" y="4766985"/>
            <a:ext cx="6900495" cy="829339"/>
          </a:xfrm>
          <a:prstGeom prst="round2Diag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glow rad="101600">
              <a:srgbClr val="00B0F0">
                <a:alpha val="60000"/>
              </a:srgbClr>
            </a:glo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34" name="Graphique 33"/>
          <p:cNvGraphicFramePr/>
          <p:nvPr/>
        </p:nvGraphicFramePr>
        <p:xfrm>
          <a:off x="2360420" y="4820147"/>
          <a:ext cx="7364820" cy="712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5" name="Arrondir un rectangle avec un coin diagonal 34"/>
          <p:cNvSpPr/>
          <p:nvPr/>
        </p:nvSpPr>
        <p:spPr bwMode="auto">
          <a:xfrm>
            <a:off x="2746782" y="3416541"/>
            <a:ext cx="6900495" cy="829339"/>
          </a:xfrm>
          <a:prstGeom prst="round2Diag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glow rad="101600">
              <a:srgbClr val="F0309E">
                <a:alpha val="60000"/>
              </a:srgbClr>
            </a:glo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36" name="Graphique 35"/>
          <p:cNvGraphicFramePr/>
          <p:nvPr/>
        </p:nvGraphicFramePr>
        <p:xfrm>
          <a:off x="2371054" y="3480320"/>
          <a:ext cx="7396716" cy="712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Group 10"/>
          <p:cNvGraphicFramePr>
            <a:graphicFrameLocks noGrp="1"/>
          </p:cNvGraphicFramePr>
          <p:nvPr/>
        </p:nvGraphicFramePr>
        <p:xfrm>
          <a:off x="213068" y="2259131"/>
          <a:ext cx="2232412" cy="4205463"/>
        </p:xfrm>
        <a:graphic>
          <a:graphicData uri="http://schemas.openxmlformats.org/drawingml/2006/table">
            <a:tbl>
              <a:tblPr/>
              <a:tblGrid>
                <a:gridCol w="2232412"/>
              </a:tblGrid>
              <a:tr h="1401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Sa capacité à incarner l’image de la France</a:t>
                      </a:r>
                      <a:endParaRPr kumimoji="0" lang="fr-FR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1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Son comportement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concernant sa vie privée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 </a:t>
                      </a:r>
                      <a:endParaRPr kumimoji="0" lang="fr-FR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1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Sa capacité à rassembler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les Français</a:t>
                      </a:r>
                      <a:endParaRPr kumimoji="0" lang="fr-FR" sz="105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Arrondir un rectangle avec un coin diagonal 13"/>
          <p:cNvSpPr/>
          <p:nvPr/>
        </p:nvSpPr>
        <p:spPr bwMode="auto">
          <a:xfrm>
            <a:off x="2739097" y="1973024"/>
            <a:ext cx="6900495" cy="829339"/>
          </a:xfrm>
          <a:prstGeom prst="round2Diag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aphicFrame>
        <p:nvGraphicFramePr>
          <p:cNvPr id="19" name="Graphique 18"/>
          <p:cNvGraphicFramePr/>
          <p:nvPr/>
        </p:nvGraphicFramePr>
        <p:xfrm>
          <a:off x="2281890" y="2036817"/>
          <a:ext cx="7471119" cy="712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Connecteur droit 32"/>
          <p:cNvCxnSpPr/>
          <p:nvPr/>
        </p:nvCxnSpPr>
        <p:spPr bwMode="auto">
          <a:xfrm flipV="1">
            <a:off x="6008914" y="6329817"/>
            <a:ext cx="1262743" cy="12926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596742" name="AutoShape 6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1035" name="AutoShape 7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600" b="0" i="1" dirty="0" smtClean="0">
              <a:solidFill>
                <a:schemeClr val="bg1"/>
              </a:solidFill>
              <a:latin typeface="Tahoma" pitchFamily="34" charset="0"/>
            </a:endParaRPr>
          </a:p>
          <a:p>
            <a:pPr algn="l"/>
            <a:r>
              <a:rPr lang="fr-FR" sz="1600" b="0" i="1" dirty="0" smtClean="0">
                <a:solidFill>
                  <a:schemeClr val="bg1"/>
                </a:solidFill>
                <a:latin typeface="Tahoma" pitchFamily="34" charset="0"/>
              </a:rPr>
              <a:t>Évolution depuis avril 2008 – Moyenne mensuelle</a:t>
            </a:r>
          </a:p>
          <a:p>
            <a:pPr algn="l"/>
            <a:endParaRPr lang="fr-FR" sz="1600" b="0" i="1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036" name="Text Box 8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 dirty="0" smtClean="0">
                <a:solidFill>
                  <a:schemeClr val="bg1"/>
                </a:solidFill>
                <a:latin typeface="Tahoma" pitchFamily="34" charset="0"/>
              </a:rPr>
              <a:t>Les traits « d’image présidentielle » de Nicolas Sarkozy</a:t>
            </a:r>
            <a:endParaRPr lang="fr-FR" sz="2400" b="0" dirty="0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87" name="Text Box 15"/>
          <p:cNvSpPr txBox="1">
            <a:spLocks noChangeArrowheads="1"/>
          </p:cNvSpPr>
          <p:nvPr/>
        </p:nvSpPr>
        <p:spPr bwMode="auto">
          <a:xfrm>
            <a:off x="620713" y="1068388"/>
            <a:ext cx="8931275" cy="4953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buClr>
                <a:schemeClr val="tx1"/>
              </a:buClr>
            </a:pPr>
            <a:r>
              <a:rPr lang="fr-FR" sz="11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Q : Dans chacun des domaines suivants, diriez-vous que la manière dont Nicolas Sarkozy exerce sa fonction de Président de la République correspond bien ou mal à l'idée que vous vous faites d'un Président ?</a:t>
            </a:r>
          </a:p>
        </p:txBody>
      </p:sp>
      <p:graphicFrame>
        <p:nvGraphicFramePr>
          <p:cNvPr id="105" name="Group 27"/>
          <p:cNvGraphicFramePr>
            <a:graphicFrameLocks noGrp="1"/>
          </p:cNvGraphicFramePr>
          <p:nvPr/>
        </p:nvGraphicFramePr>
        <p:xfrm>
          <a:off x="653130" y="6040680"/>
          <a:ext cx="6788516" cy="280988"/>
        </p:xfrm>
        <a:graphic>
          <a:graphicData uri="http://schemas.openxmlformats.org/drawingml/2006/table">
            <a:tbl>
              <a:tblPr/>
              <a:tblGrid>
                <a:gridCol w="754398"/>
                <a:gridCol w="700895"/>
                <a:gridCol w="737271"/>
                <a:gridCol w="841829"/>
                <a:gridCol w="696685"/>
                <a:gridCol w="783772"/>
                <a:gridCol w="798285"/>
                <a:gridCol w="758049"/>
                <a:gridCol w="717332"/>
              </a:tblGrid>
              <a:tr h="280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Mai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Juin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Juil.-Août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Septembre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Octobre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Novembre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Décembre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Janvier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Février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6" name="Picture 4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92" y="1607179"/>
            <a:ext cx="6987252" cy="449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6" name="Graphique 115"/>
          <p:cNvGraphicFramePr/>
          <p:nvPr/>
        </p:nvGraphicFramePr>
        <p:xfrm>
          <a:off x="235527" y="1750224"/>
          <a:ext cx="7230139" cy="4633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9" name="Connecteur droit 18"/>
          <p:cNvCxnSpPr/>
          <p:nvPr/>
        </p:nvCxnSpPr>
        <p:spPr bwMode="auto">
          <a:xfrm flipV="1">
            <a:off x="921913" y="6328229"/>
            <a:ext cx="4970887" cy="7267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3487490" y="6236418"/>
            <a:ext cx="467832" cy="223284"/>
          </a:xfrm>
          <a:prstGeom prst="rect">
            <a:avLst/>
          </a:prstGeom>
          <a:solidFill>
            <a:schemeClr val="bg1"/>
          </a:solidFill>
          <a:ln w="1587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9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2008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424277" y="6243843"/>
            <a:ext cx="467832" cy="223284"/>
          </a:xfrm>
          <a:prstGeom prst="rect">
            <a:avLst/>
          </a:prstGeom>
          <a:solidFill>
            <a:schemeClr val="bg1"/>
          </a:solidFill>
          <a:ln w="1587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9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2009</a:t>
            </a:r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7630361" y="1890890"/>
            <a:ext cx="2089150" cy="39020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FE0DB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convex"/>
          </a:sp3d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Line 3"/>
          <p:cNvSpPr>
            <a:spLocks noChangeShapeType="1"/>
          </p:cNvSpPr>
          <p:nvPr/>
        </p:nvSpPr>
        <p:spPr bwMode="auto">
          <a:xfrm>
            <a:off x="7731945" y="2079232"/>
            <a:ext cx="276225" cy="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5" name="Line 4"/>
          <p:cNvSpPr>
            <a:spLocks noChangeShapeType="1"/>
          </p:cNvSpPr>
          <p:nvPr/>
        </p:nvSpPr>
        <p:spPr bwMode="auto">
          <a:xfrm>
            <a:off x="7731945" y="2668509"/>
            <a:ext cx="276225" cy="0"/>
          </a:xfrm>
          <a:prstGeom prst="line">
            <a:avLst/>
          </a:prstGeom>
          <a:noFill/>
          <a:ln w="12700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>
            <a:off x="7731945" y="3257786"/>
            <a:ext cx="276225" cy="0"/>
          </a:xfrm>
          <a:prstGeom prst="line">
            <a:avLst/>
          </a:prstGeom>
          <a:noFill/>
          <a:ln w="127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7736100" y="3847063"/>
            <a:ext cx="276225" cy="0"/>
          </a:xfrm>
          <a:prstGeom prst="line">
            <a:avLst/>
          </a:prstGeom>
          <a:noFill/>
          <a:ln w="12700">
            <a:solidFill>
              <a:srgbClr val="00808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8" name="Line 7"/>
          <p:cNvSpPr>
            <a:spLocks noChangeShapeType="1"/>
          </p:cNvSpPr>
          <p:nvPr/>
        </p:nvSpPr>
        <p:spPr bwMode="auto">
          <a:xfrm>
            <a:off x="7733532" y="4436340"/>
            <a:ext cx="276225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auto">
          <a:xfrm>
            <a:off x="7733532" y="5614894"/>
            <a:ext cx="276225" cy="0"/>
          </a:xfrm>
          <a:prstGeom prst="line">
            <a:avLst/>
          </a:prstGeom>
          <a:noFill/>
          <a:ln w="12700">
            <a:solidFill>
              <a:srgbClr val="33CCCC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auto">
          <a:xfrm>
            <a:off x="7727339" y="5025617"/>
            <a:ext cx="276225" cy="0"/>
          </a:xfrm>
          <a:prstGeom prst="line">
            <a:avLst/>
          </a:prstGeom>
          <a:noFill/>
          <a:ln w="1270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aphicFrame>
        <p:nvGraphicFramePr>
          <p:cNvPr id="31" name="Group 10"/>
          <p:cNvGraphicFramePr>
            <a:graphicFrameLocks noGrp="1"/>
          </p:cNvGraphicFramePr>
          <p:nvPr/>
        </p:nvGraphicFramePr>
        <p:xfrm>
          <a:off x="8102434" y="1918884"/>
          <a:ext cx="1857356" cy="4149582"/>
        </p:xfrm>
        <a:graphic>
          <a:graphicData uri="http://schemas.openxmlformats.org/drawingml/2006/table">
            <a:tbl>
              <a:tblPr/>
              <a:tblGrid>
                <a:gridCol w="1857356"/>
              </a:tblGrid>
              <a:tr h="580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La manière dont il reçoit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les chefs d’état étrangers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0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Son comportement lors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des déplacements à l’étranger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0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Sa capacité à diriger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le gouvernement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0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La manière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dont il s’exprime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0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Sa capacité à incarner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l’image de la France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Son comportement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concernant sa vie privée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Sa capacité à rassembler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+mn-cs"/>
                        </a:rPr>
                        <a:t>les Français 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9525" y="1589088"/>
            <a:ext cx="1801813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fr-FR" sz="20000" dirty="0">
                <a:solidFill>
                  <a:srgbClr val="DFE0DB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341438" y="4105275"/>
            <a:ext cx="8564562" cy="382588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spcBef>
                <a:spcPct val="20000"/>
              </a:spcBef>
            </a:pPr>
            <a:endParaRPr lang="en-US" sz="1600" b="0"/>
          </a:p>
        </p:txBody>
      </p:sp>
      <p:sp>
        <p:nvSpPr>
          <p:cNvPr id="4532228" name="AutoShape 4"/>
          <p:cNvSpPr>
            <a:spLocks noChangeArrowheads="1"/>
          </p:cNvSpPr>
          <p:nvPr/>
        </p:nvSpPr>
        <p:spPr bwMode="auto">
          <a:xfrm>
            <a:off x="1339850" y="3606800"/>
            <a:ext cx="8566150" cy="503238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316038" y="3595688"/>
            <a:ext cx="856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fr-FR" sz="2400" b="0">
                <a:solidFill>
                  <a:schemeClr val="bg1"/>
                </a:solidFill>
                <a:latin typeface="Tahoma" pitchFamily="34" charset="0"/>
              </a:rPr>
              <a:t>L’adhésion aux initiatives de Nicolas Sarkozy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Text Box 5"/>
          <p:cNvSpPr txBox="1">
            <a:spLocks noChangeArrowheads="1"/>
          </p:cNvSpPr>
          <p:nvPr/>
        </p:nvSpPr>
        <p:spPr bwMode="auto">
          <a:xfrm>
            <a:off x="620713" y="1057275"/>
            <a:ext cx="9285287" cy="295275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</a:pPr>
            <a:r>
              <a:rPr lang="fr-FR" sz="1100">
                <a:latin typeface="Tahoma" pitchFamily="34" charset="0"/>
                <a:ea typeface="Times New Roman" pitchFamily="18" charset="0"/>
                <a:cs typeface="Tahoma" pitchFamily="34" charset="0"/>
              </a:rPr>
              <a:t>Q : Pour chacun des événements suivants, diriez-vous que… ? </a:t>
            </a:r>
            <a:endParaRPr lang="fr-FR" sz="1100">
              <a:solidFill>
                <a:srgbClr val="CC0000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4596742" name="AutoShape 6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1035" name="AutoShape 7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600" b="0" i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036" name="Text Box 8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>
                <a:solidFill>
                  <a:schemeClr val="bg1"/>
                </a:solidFill>
                <a:latin typeface="Tahoma" pitchFamily="34" charset="0"/>
              </a:rPr>
              <a:t>Notoriété des initiatives de Nicolas Sarkozy</a:t>
            </a:r>
          </a:p>
        </p:txBody>
      </p:sp>
      <p:sp>
        <p:nvSpPr>
          <p:cNvPr id="1042" name="AutoShape 4"/>
          <p:cNvSpPr>
            <a:spLocks noChangeArrowheads="1"/>
          </p:cNvSpPr>
          <p:nvPr/>
        </p:nvSpPr>
        <p:spPr bwMode="auto">
          <a:xfrm>
            <a:off x="1824038" y="5908675"/>
            <a:ext cx="6262687" cy="4683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DFE0DB"/>
              </a:gs>
            </a:gsLst>
            <a:lin ang="0" scaled="1"/>
          </a:gradFill>
          <a:ln w="635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grpSp>
        <p:nvGrpSpPr>
          <p:cNvPr id="1043" name="Group 48"/>
          <p:cNvGrpSpPr>
            <a:grpSpLocks/>
          </p:cNvGrpSpPr>
          <p:nvPr/>
        </p:nvGrpSpPr>
        <p:grpSpPr bwMode="auto">
          <a:xfrm>
            <a:off x="1852613" y="5902325"/>
            <a:ext cx="6384925" cy="458788"/>
            <a:chOff x="1167" y="3746"/>
            <a:chExt cx="4022" cy="289"/>
          </a:xfrm>
        </p:grpSpPr>
        <p:graphicFrame>
          <p:nvGraphicFramePr>
            <p:cNvPr id="1027" name="Object 13"/>
            <p:cNvGraphicFramePr>
              <a:graphicFrameLocks noChangeAspect="1"/>
            </p:cNvGraphicFramePr>
            <p:nvPr/>
          </p:nvGraphicFramePr>
          <p:xfrm>
            <a:off x="1167" y="3753"/>
            <a:ext cx="4022" cy="281"/>
          </p:xfrm>
          <a:graphic>
            <a:graphicData uri="http://schemas.openxmlformats.org/presentationml/2006/ole">
              <p:oleObj spid="_x0000_s1027" name="Graphique" r:id="rId4" imgW="6600911" imgH="4400499" progId="MSGraph.Chart.8">
                <p:embed followColorScheme="full"/>
              </p:oleObj>
            </a:graphicData>
          </a:graphic>
        </p:graphicFrame>
        <p:sp>
          <p:nvSpPr>
            <p:cNvPr id="1066" name="Text Box 14"/>
            <p:cNvSpPr txBox="1">
              <a:spLocks noChangeArrowheads="1"/>
            </p:cNvSpPr>
            <p:nvPr/>
          </p:nvSpPr>
          <p:spPr bwMode="auto">
            <a:xfrm>
              <a:off x="1353" y="3780"/>
              <a:ext cx="62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800">
                  <a:latin typeface="Tahoma" pitchFamily="34" charset="0"/>
                </a:rPr>
                <a:t>Vous l’avez vu </a:t>
              </a:r>
            </a:p>
            <a:p>
              <a:pPr algn="l"/>
              <a:r>
                <a:rPr lang="fr-FR" sz="800">
                  <a:latin typeface="Tahoma" pitchFamily="34" charset="0"/>
                </a:rPr>
                <a:t>dans les médias</a:t>
              </a:r>
            </a:p>
          </p:txBody>
        </p:sp>
        <p:sp>
          <p:nvSpPr>
            <p:cNvPr id="1067" name="Text Box 15"/>
            <p:cNvSpPr txBox="1">
              <a:spLocks noChangeArrowheads="1"/>
            </p:cNvSpPr>
            <p:nvPr/>
          </p:nvSpPr>
          <p:spPr bwMode="auto">
            <a:xfrm>
              <a:off x="2164" y="3746"/>
              <a:ext cx="820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800">
                  <a:latin typeface="Tahoma" pitchFamily="34" charset="0"/>
                </a:rPr>
                <a:t>Vous ne l’avez pas vu </a:t>
              </a:r>
            </a:p>
            <a:p>
              <a:pPr algn="l"/>
              <a:r>
                <a:rPr lang="fr-FR" sz="800">
                  <a:latin typeface="Tahoma" pitchFamily="34" charset="0"/>
                </a:rPr>
                <a:t>mais vous en avez </a:t>
              </a:r>
            </a:p>
            <a:p>
              <a:pPr algn="l"/>
              <a:r>
                <a:rPr lang="fr-FR" sz="800">
                  <a:latin typeface="Tahoma" pitchFamily="34" charset="0"/>
                </a:rPr>
                <a:t>entendu parler</a:t>
              </a:r>
            </a:p>
          </p:txBody>
        </p:sp>
        <p:sp>
          <p:nvSpPr>
            <p:cNvPr id="1068" name="Text Box 16"/>
            <p:cNvSpPr txBox="1">
              <a:spLocks noChangeArrowheads="1"/>
            </p:cNvSpPr>
            <p:nvPr/>
          </p:nvSpPr>
          <p:spPr bwMode="auto">
            <a:xfrm>
              <a:off x="4641" y="3814"/>
              <a:ext cx="248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800">
                  <a:latin typeface="Tahoma" pitchFamily="34" charset="0"/>
                </a:rPr>
                <a:t>NSP</a:t>
              </a:r>
            </a:p>
          </p:txBody>
        </p:sp>
        <p:sp>
          <p:nvSpPr>
            <p:cNvPr id="1069" name="Text Box 17"/>
            <p:cNvSpPr txBox="1">
              <a:spLocks noChangeArrowheads="1"/>
            </p:cNvSpPr>
            <p:nvPr/>
          </p:nvSpPr>
          <p:spPr bwMode="auto">
            <a:xfrm>
              <a:off x="2984" y="3746"/>
              <a:ext cx="745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800">
                  <a:latin typeface="Tahoma" pitchFamily="34" charset="0"/>
                </a:rPr>
                <a:t>Vous n’en avez pas </a:t>
              </a:r>
            </a:p>
            <a:p>
              <a:pPr algn="l"/>
              <a:r>
                <a:rPr lang="fr-FR" sz="800">
                  <a:latin typeface="Tahoma" pitchFamily="34" charset="0"/>
                </a:rPr>
                <a:t>vraiment entendu </a:t>
              </a:r>
            </a:p>
            <a:p>
              <a:pPr algn="l"/>
              <a:r>
                <a:rPr lang="fr-FR" sz="800">
                  <a:latin typeface="Tahoma" pitchFamily="34" charset="0"/>
                </a:rPr>
                <a:t>parler</a:t>
              </a:r>
            </a:p>
          </p:txBody>
        </p:sp>
        <p:sp>
          <p:nvSpPr>
            <p:cNvPr id="1070" name="Text Box 18"/>
            <p:cNvSpPr txBox="1">
              <a:spLocks noChangeArrowheads="1"/>
            </p:cNvSpPr>
            <p:nvPr/>
          </p:nvSpPr>
          <p:spPr bwMode="auto">
            <a:xfrm>
              <a:off x="3816" y="3746"/>
              <a:ext cx="745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800">
                  <a:latin typeface="Tahoma" pitchFamily="34" charset="0"/>
                </a:rPr>
                <a:t>Vous n’en avez pas </a:t>
              </a:r>
            </a:p>
            <a:p>
              <a:pPr algn="l"/>
              <a:r>
                <a:rPr lang="fr-FR" sz="800">
                  <a:latin typeface="Tahoma" pitchFamily="34" charset="0"/>
                </a:rPr>
                <a:t>du tout entendu </a:t>
              </a:r>
            </a:p>
            <a:p>
              <a:pPr algn="l"/>
              <a:r>
                <a:rPr lang="fr-FR" sz="800">
                  <a:latin typeface="Tahoma" pitchFamily="34" charset="0"/>
                </a:rPr>
                <a:t>parler</a:t>
              </a:r>
            </a:p>
          </p:txBody>
        </p:sp>
      </p:grpSp>
      <p:sp>
        <p:nvSpPr>
          <p:cNvPr id="31" name="Rectangle 61"/>
          <p:cNvSpPr>
            <a:spLocks noChangeAspect="1" noChangeArrowheads="1"/>
          </p:cNvSpPr>
          <p:nvPr/>
        </p:nvSpPr>
        <p:spPr bwMode="auto">
          <a:xfrm>
            <a:off x="354714" y="4511603"/>
            <a:ext cx="5541053" cy="57013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2" name="Rectangle 61"/>
          <p:cNvSpPr>
            <a:spLocks noChangeAspect="1" noChangeArrowheads="1"/>
          </p:cNvSpPr>
          <p:nvPr/>
        </p:nvSpPr>
        <p:spPr bwMode="auto">
          <a:xfrm>
            <a:off x="394814" y="3718053"/>
            <a:ext cx="5541053" cy="57013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7966710" y="1513609"/>
            <a:ext cx="1262062" cy="336550"/>
          </a:xfrm>
          <a:prstGeom prst="rect">
            <a:avLst/>
          </a:prstGeom>
          <a:gradFill rotWithShape="1">
            <a:gsLst>
              <a:gs pos="0">
                <a:srgbClr val="ABFF7D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63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800" dirty="0">
                <a:solidFill>
                  <a:srgbClr val="006600"/>
                </a:solidFill>
                <a:latin typeface="Tahoma" pitchFamily="34" charset="0"/>
              </a:rPr>
              <a:t>Sous Total</a:t>
            </a:r>
          </a:p>
          <a:p>
            <a:pPr algn="ctr"/>
            <a:r>
              <a:rPr lang="fr-FR" sz="800" dirty="0">
                <a:solidFill>
                  <a:srgbClr val="006600"/>
                </a:solidFill>
                <a:latin typeface="Tahoma" pitchFamily="34" charset="0"/>
              </a:rPr>
              <a:t>Vu ou entendu parler</a:t>
            </a:r>
          </a:p>
        </p:txBody>
      </p:sp>
      <p:sp>
        <p:nvSpPr>
          <p:cNvPr id="39" name="Rectangle 61"/>
          <p:cNvSpPr>
            <a:spLocks noChangeAspect="1" noChangeArrowheads="1"/>
          </p:cNvSpPr>
          <p:nvPr/>
        </p:nvSpPr>
        <p:spPr bwMode="auto">
          <a:xfrm>
            <a:off x="279400" y="2913640"/>
            <a:ext cx="5318248" cy="54867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0" name="Rectangle 61"/>
          <p:cNvSpPr>
            <a:spLocks noChangeAspect="1" noChangeArrowheads="1"/>
          </p:cNvSpPr>
          <p:nvPr/>
        </p:nvSpPr>
        <p:spPr bwMode="auto">
          <a:xfrm>
            <a:off x="470614" y="2164378"/>
            <a:ext cx="5541053" cy="57013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41" name="Group 87"/>
          <p:cNvGraphicFramePr>
            <a:graphicFrameLocks noGrp="1"/>
          </p:cNvGraphicFramePr>
          <p:nvPr/>
        </p:nvGraphicFramePr>
        <p:xfrm>
          <a:off x="596900" y="2031999"/>
          <a:ext cx="4816391" cy="3187700"/>
        </p:xfrm>
        <a:graphic>
          <a:graphicData uri="http://schemas.openxmlformats.org/drawingml/2006/table">
            <a:tbl>
              <a:tblPr/>
              <a:tblGrid>
                <a:gridCol w="4816391"/>
              </a:tblGrid>
              <a:tr h="793239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>
                          <a:latin typeface="Tahoma"/>
                          <a:ea typeface="Times New Roman"/>
                        </a:rPr>
                        <a:t>Le déplacement de Nicolas Sarkozy au Parc des Expositions de la Porte de Versailles (Paris) pour inaugurer le Salon de l’Agriculture 2009</a:t>
                      </a:r>
                      <a:endParaRPr lang="fr-FR" sz="1200" b="1" dirty="0" smtClean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3239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>
                          <a:latin typeface="Tahoma"/>
                          <a:ea typeface="Times New Roman"/>
                        </a:rPr>
                        <a:t>Le déplacement de Nicolas Sarkozy dimanche à Berlin pour assister avec les principaux chefs d’états européens à une réunion préparatoire au prochain sommet du G20</a:t>
                      </a:r>
                      <a:endParaRPr lang="fr-FR" sz="1000" b="1" dirty="0" smtClean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3239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>
                          <a:latin typeface="Tahoma"/>
                          <a:ea typeface="Times New Roman"/>
                        </a:rPr>
                        <a:t>Le déplacement de Nicolas Sarkozy à Rome mardi pour un sommet franco-italien</a:t>
                      </a:r>
                      <a:endParaRPr lang="fr-FR" sz="1000" b="1" dirty="0" smtClean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798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>
                          <a:latin typeface="Tahoma"/>
                          <a:ea typeface="Times New Roman"/>
                        </a:rPr>
                        <a:t>Le déplacement de Nicolas Sarkozy à </a:t>
                      </a:r>
                      <a:r>
                        <a:rPr lang="fr-FR" sz="1000" b="1" dirty="0" err="1" smtClean="0">
                          <a:latin typeface="Tahoma"/>
                          <a:ea typeface="Times New Roman"/>
                        </a:rPr>
                        <a:t>Daumeray</a:t>
                      </a:r>
                      <a:r>
                        <a:rPr lang="fr-FR" sz="1000" b="1" dirty="0" smtClean="0">
                          <a:latin typeface="Tahoma"/>
                          <a:ea typeface="Times New Roman"/>
                        </a:rPr>
                        <a:t> (Maine-et-Loire) jeudi dernier sur le thème de l’avenir de l’agriculture</a:t>
                      </a:r>
                      <a:endParaRPr lang="fr-FR" sz="1000" b="1" dirty="0" smtClean="0">
                        <a:latin typeface="Tahoma" pitchFamily="34" charset="0"/>
                        <a:ea typeface="Times New Roman"/>
                        <a:cs typeface="Tahoma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Object 74"/>
          <p:cNvGraphicFramePr>
            <a:graphicFrameLocks/>
          </p:cNvGraphicFramePr>
          <p:nvPr/>
        </p:nvGraphicFramePr>
        <p:xfrm>
          <a:off x="5300663" y="1705302"/>
          <a:ext cx="4605337" cy="4590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3" name="Rectangle à coins arrondis 42"/>
          <p:cNvSpPr/>
          <p:nvPr/>
        </p:nvSpPr>
        <p:spPr>
          <a:xfrm>
            <a:off x="8323551" y="3891357"/>
            <a:ext cx="500065" cy="285751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44" name="Text Box 22"/>
          <p:cNvSpPr txBox="1">
            <a:spLocks noChangeArrowheads="1"/>
          </p:cNvSpPr>
          <p:nvPr/>
        </p:nvSpPr>
        <p:spPr bwMode="auto">
          <a:xfrm>
            <a:off x="8315611" y="3900896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51%</a:t>
            </a:r>
            <a:endParaRPr lang="fr-FR" sz="10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8341446" y="4660652"/>
            <a:ext cx="500065" cy="285751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46" name="Text Box 22"/>
          <p:cNvSpPr txBox="1">
            <a:spLocks noChangeArrowheads="1"/>
          </p:cNvSpPr>
          <p:nvPr/>
        </p:nvSpPr>
        <p:spPr bwMode="auto">
          <a:xfrm>
            <a:off x="8333506" y="4689241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44%</a:t>
            </a:r>
            <a:endParaRPr lang="fr-FR" sz="10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7" name="Rectangle à coins arrondis 16"/>
          <p:cNvSpPr/>
          <p:nvPr/>
        </p:nvSpPr>
        <p:spPr>
          <a:xfrm>
            <a:off x="8329901" y="2240423"/>
            <a:ext cx="500065" cy="285751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8321961" y="2243611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81%</a:t>
            </a:r>
            <a:endParaRPr lang="fr-FR" sz="10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36251" y="3070422"/>
            <a:ext cx="500065" cy="285751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50" name="Text Box 22"/>
          <p:cNvSpPr txBox="1">
            <a:spLocks noChangeArrowheads="1"/>
          </p:cNvSpPr>
          <p:nvPr/>
        </p:nvSpPr>
        <p:spPr bwMode="auto">
          <a:xfrm>
            <a:off x="8328311" y="3079961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53%</a:t>
            </a:r>
            <a:endParaRPr lang="fr-FR" sz="10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AutoShape 2"/>
          <p:cNvSpPr>
            <a:spLocks noChangeArrowheads="1"/>
          </p:cNvSpPr>
          <p:nvPr/>
        </p:nvSpPr>
        <p:spPr bwMode="auto">
          <a:xfrm>
            <a:off x="856343" y="1487287"/>
            <a:ext cx="8215085" cy="457626"/>
          </a:xfrm>
          <a:prstGeom prst="horizontalScroll">
            <a:avLst>
              <a:gd name="adj" fmla="val 8606"/>
            </a:avLst>
          </a:prstGeom>
          <a:gradFill rotWithShape="1">
            <a:gsLst>
              <a:gs pos="0">
                <a:srgbClr val="DFE0DB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1270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623383" name="Text Box 23"/>
          <p:cNvSpPr txBox="1">
            <a:spLocks noChangeArrowheads="1"/>
          </p:cNvSpPr>
          <p:nvPr/>
        </p:nvSpPr>
        <p:spPr bwMode="auto">
          <a:xfrm>
            <a:off x="635000" y="1123950"/>
            <a:ext cx="8686800" cy="1311128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r>
              <a:rPr lang="fr-FR" sz="12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Q : A propos </a:t>
            </a:r>
            <a:r>
              <a:rPr lang="fr-FR" sz="1200" dirty="0" smtClean="0">
                <a:latin typeface="Tahoma" pitchFamily="34" charset="0"/>
                <a:ea typeface="Times New Roman" pitchFamily="18" charset="0"/>
                <a:cs typeface="Tahoma" pitchFamily="34" charset="0"/>
              </a:rPr>
              <a:t>du déplacement de Nicolas Sarkozy …</a:t>
            </a:r>
            <a:endParaRPr lang="fr-FR" sz="1200" dirty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endParaRPr lang="fr-FR" sz="1200" dirty="0" smtClean="0">
              <a:solidFill>
                <a:srgbClr val="000066"/>
              </a:solidFill>
              <a:latin typeface="Tahoma"/>
              <a:ea typeface="Times New Roman"/>
            </a:endParaRPr>
          </a:p>
          <a:p>
            <a:pPr algn="ctr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r>
              <a:rPr lang="fr-FR" sz="1200" dirty="0" smtClean="0">
                <a:solidFill>
                  <a:srgbClr val="000066"/>
                </a:solidFill>
                <a:latin typeface="Tahoma"/>
                <a:ea typeface="Times New Roman"/>
              </a:rPr>
              <a:t>au Parc des Expositions de la Porte de Versailles (Paris) pour inaugurer le Salon de l’Agriculture 2009</a:t>
            </a:r>
            <a:endParaRPr lang="fr-FR" sz="1800" dirty="0" smtClean="0">
              <a:solidFill>
                <a:srgbClr val="000066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90000"/>
              </a:lnSpc>
              <a:buClr>
                <a:schemeClr val="tx1"/>
              </a:buClr>
              <a:defRPr/>
            </a:pPr>
            <a:endParaRPr lang="fr-FR" sz="1200" dirty="0" smtClean="0">
              <a:solidFill>
                <a:srgbClr val="000066"/>
              </a:solidFill>
              <a:latin typeface="Tahoma" pitchFamily="34" charset="0"/>
              <a:ea typeface="Times New Roman"/>
              <a:cs typeface="Tahoma" pitchFamily="34" charset="0"/>
            </a:endParaRPr>
          </a:p>
          <a:p>
            <a:pPr algn="ctr">
              <a:lnSpc>
                <a:spcPct val="9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endParaRPr lang="fr-FR" sz="1200" dirty="0" smtClean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r>
              <a:rPr lang="fr-FR" sz="1200" dirty="0" smtClean="0">
                <a:latin typeface="Tahoma" pitchFamily="34" charset="0"/>
                <a:ea typeface="Times New Roman" pitchFamily="18" charset="0"/>
                <a:cs typeface="Tahoma" pitchFamily="34" charset="0"/>
              </a:rPr>
              <a:t>…</a:t>
            </a:r>
            <a:r>
              <a:rPr lang="fr-FR" sz="12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diriez-vous qu’il s’agit d’une très bonne, une assez bonne, une assez mauvaise ou une très mauvaise chose ?</a:t>
            </a:r>
          </a:p>
        </p:txBody>
      </p:sp>
      <p:sp>
        <p:nvSpPr>
          <p:cNvPr id="4623384" name="AutoShape 24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102" name="AutoShape 25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 dirty="0">
                <a:solidFill>
                  <a:schemeClr val="bg1"/>
                </a:solidFill>
                <a:latin typeface="Tahoma" pitchFamily="34" charset="0"/>
              </a:rPr>
              <a:t>Base : A ceux qui ont vu l’événement ou en ont entendu parler </a:t>
            </a:r>
            <a:r>
              <a:rPr lang="fr-FR" sz="1600" b="0" i="1" dirty="0" smtClean="0">
                <a:solidFill>
                  <a:schemeClr val="bg1"/>
                </a:solidFill>
                <a:latin typeface="Tahoma" pitchFamily="34" charset="0"/>
              </a:rPr>
              <a:t>(81% </a:t>
            </a:r>
            <a:r>
              <a:rPr lang="fr-FR" sz="1600" b="0" i="1" dirty="0">
                <a:solidFill>
                  <a:schemeClr val="bg1"/>
                </a:solidFill>
                <a:latin typeface="Tahoma" pitchFamily="34" charset="0"/>
              </a:rPr>
              <a:t>de l’échantillon)</a:t>
            </a:r>
          </a:p>
        </p:txBody>
      </p:sp>
      <p:sp>
        <p:nvSpPr>
          <p:cNvPr id="4103" name="Text Box 26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>
                <a:solidFill>
                  <a:schemeClr val="bg1"/>
                </a:solidFill>
                <a:latin typeface="Tahoma" pitchFamily="34" charset="0"/>
              </a:rPr>
              <a:t>Niveau d’adhésion aux initiatives de Nicolas Sarkozy</a:t>
            </a:r>
          </a:p>
        </p:txBody>
      </p:sp>
      <p:sp>
        <p:nvSpPr>
          <p:cNvPr id="4179" name="Rectangle 3"/>
          <p:cNvSpPr>
            <a:spLocks noChangeAspect="1" noChangeArrowheads="1"/>
          </p:cNvSpPr>
          <p:nvPr/>
        </p:nvSpPr>
        <p:spPr bwMode="auto">
          <a:xfrm>
            <a:off x="50800" y="5111750"/>
            <a:ext cx="1890713" cy="300038"/>
          </a:xfrm>
          <a:prstGeom prst="rect">
            <a:avLst/>
          </a:prstGeom>
          <a:gradFill rotWithShape="1">
            <a:gsLst>
              <a:gs pos="0">
                <a:srgbClr val="FDD5A9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180" name="Rectangle 4"/>
          <p:cNvSpPr>
            <a:spLocks noChangeAspect="1" noChangeArrowheads="1"/>
          </p:cNvSpPr>
          <p:nvPr/>
        </p:nvSpPr>
        <p:spPr bwMode="auto">
          <a:xfrm>
            <a:off x="50800" y="4492625"/>
            <a:ext cx="1890713" cy="300038"/>
          </a:xfrm>
          <a:prstGeom prst="rect">
            <a:avLst/>
          </a:prstGeom>
          <a:gradFill rotWithShape="1">
            <a:gsLst>
              <a:gs pos="0">
                <a:srgbClr val="FEEEAC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181" name="Rectangle 5"/>
          <p:cNvSpPr>
            <a:spLocks noChangeAspect="1" noChangeArrowheads="1"/>
          </p:cNvSpPr>
          <p:nvPr/>
        </p:nvSpPr>
        <p:spPr bwMode="auto">
          <a:xfrm>
            <a:off x="50800" y="3892550"/>
            <a:ext cx="1890713" cy="300038"/>
          </a:xfrm>
          <a:prstGeom prst="rect">
            <a:avLst/>
          </a:prstGeom>
          <a:gradFill rotWithShape="1">
            <a:gsLst>
              <a:gs pos="0">
                <a:srgbClr val="DEFEB4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182" name="Rectangle 6"/>
          <p:cNvSpPr>
            <a:spLocks noChangeAspect="1" noChangeArrowheads="1"/>
          </p:cNvSpPr>
          <p:nvPr/>
        </p:nvSpPr>
        <p:spPr bwMode="auto">
          <a:xfrm>
            <a:off x="242888" y="3287713"/>
            <a:ext cx="1890712" cy="300037"/>
          </a:xfrm>
          <a:prstGeom prst="rect">
            <a:avLst/>
          </a:prstGeom>
          <a:gradFill rotWithShape="1">
            <a:gsLst>
              <a:gs pos="0">
                <a:srgbClr val="C2FEB4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graphicFrame>
        <p:nvGraphicFramePr>
          <p:cNvPr id="22" name="Group 119"/>
          <p:cNvGraphicFramePr>
            <a:graphicFrameLocks noGrp="1"/>
          </p:cNvGraphicFramePr>
          <p:nvPr/>
        </p:nvGraphicFramePr>
        <p:xfrm>
          <a:off x="4171950" y="2820988"/>
          <a:ext cx="3694113" cy="2312989"/>
        </p:xfrm>
        <a:graphic>
          <a:graphicData uri="http://schemas.openxmlformats.org/drawingml/2006/table">
            <a:tbl>
              <a:tblPr/>
              <a:tblGrid>
                <a:gridCol w="703263"/>
                <a:gridCol w="539750"/>
                <a:gridCol w="520700"/>
                <a:gridCol w="622300"/>
                <a:gridCol w="520700"/>
                <a:gridCol w="787400"/>
              </a:tblGrid>
              <a:tr h="2524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Vote au premier tour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Gauche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non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socialiste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S.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Royal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Bayrou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Sarkozy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J.-M.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Le Pen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Abstention,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Blanc et nul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59%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54%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83%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87%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73%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39%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46%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16%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13%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27%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Group 128"/>
          <p:cNvGraphicFramePr>
            <a:graphicFrameLocks noGrp="1"/>
          </p:cNvGraphicFramePr>
          <p:nvPr/>
        </p:nvGraphicFramePr>
        <p:xfrm>
          <a:off x="7980363" y="2824163"/>
          <a:ext cx="1762125" cy="2309814"/>
        </p:xfrm>
        <a:graphic>
          <a:graphicData uri="http://schemas.openxmlformats.org/drawingml/2006/table">
            <a:tbl>
              <a:tblPr/>
              <a:tblGrid>
                <a:gridCol w="587375"/>
                <a:gridCol w="587375"/>
                <a:gridCol w="587375"/>
              </a:tblGrid>
              <a:tr h="2492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Catégorie socioprofessionnelle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CSP+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CSP-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Inactifs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80%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78%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79%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19%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22%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20%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" name="Rectangle 7"/>
          <p:cNvSpPr>
            <a:spLocks noChangeAspect="1" noChangeArrowheads="1"/>
          </p:cNvSpPr>
          <p:nvPr/>
        </p:nvSpPr>
        <p:spPr bwMode="auto">
          <a:xfrm>
            <a:off x="1793875" y="2657475"/>
            <a:ext cx="1006475" cy="36814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graphicFrame>
        <p:nvGraphicFramePr>
          <p:cNvPr id="26" name="Graphique 29"/>
          <p:cNvGraphicFramePr>
            <a:graphicFrameLocks/>
          </p:cNvGraphicFramePr>
          <p:nvPr/>
        </p:nvGraphicFramePr>
        <p:xfrm>
          <a:off x="1719559" y="2597664"/>
          <a:ext cx="2749550" cy="3941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" name="AutoShape 21"/>
          <p:cNvSpPr>
            <a:spLocks/>
          </p:cNvSpPr>
          <p:nvPr/>
        </p:nvSpPr>
        <p:spPr bwMode="auto">
          <a:xfrm>
            <a:off x="3094038" y="4441825"/>
            <a:ext cx="131762" cy="971550"/>
          </a:xfrm>
          <a:prstGeom prst="rightBrace">
            <a:avLst>
              <a:gd name="adj1" fmla="val 61446"/>
              <a:gd name="adj2" fmla="val 50000"/>
            </a:avLst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28" name="AutoShape 22"/>
          <p:cNvSpPr>
            <a:spLocks/>
          </p:cNvSpPr>
          <p:nvPr/>
        </p:nvSpPr>
        <p:spPr bwMode="auto">
          <a:xfrm>
            <a:off x="3094038" y="3279775"/>
            <a:ext cx="131762" cy="971550"/>
          </a:xfrm>
          <a:prstGeom prst="rightBrace">
            <a:avLst>
              <a:gd name="adj1" fmla="val 61446"/>
              <a:gd name="adj2" fmla="val 50000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3313115" y="3638537"/>
            <a:ext cx="500066" cy="285751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30" name="Text Box 110"/>
          <p:cNvSpPr txBox="1">
            <a:spLocks noChangeArrowheads="1"/>
          </p:cNvSpPr>
          <p:nvPr/>
        </p:nvSpPr>
        <p:spPr bwMode="auto">
          <a:xfrm>
            <a:off x="3309938" y="3656013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78%</a:t>
            </a:r>
            <a:endParaRPr lang="fr-FR" sz="10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3319453" y="4781532"/>
            <a:ext cx="500066" cy="285752"/>
          </a:xfrm>
          <a:prstGeom prst="roundRect">
            <a:avLst/>
          </a:prstGeom>
          <a:solidFill>
            <a:srgbClr val="FF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32" name="Text Box 114"/>
          <p:cNvSpPr txBox="1">
            <a:spLocks noChangeArrowheads="1"/>
          </p:cNvSpPr>
          <p:nvPr/>
        </p:nvSpPr>
        <p:spPr bwMode="auto">
          <a:xfrm>
            <a:off x="3313113" y="4794250"/>
            <a:ext cx="50206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21%</a:t>
            </a:r>
            <a:endParaRPr lang="fr-FR" sz="10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623368" name="Group 8"/>
          <p:cNvGraphicFramePr>
            <a:graphicFrameLocks noGrp="1"/>
          </p:cNvGraphicFramePr>
          <p:nvPr/>
        </p:nvGraphicFramePr>
        <p:xfrm>
          <a:off x="-90488" y="3135313"/>
          <a:ext cx="2062163" cy="2906714"/>
        </p:xfrm>
        <a:graphic>
          <a:graphicData uri="http://schemas.openxmlformats.org/drawingml/2006/table">
            <a:tbl>
              <a:tblPr/>
              <a:tblGrid>
                <a:gridCol w="2062163"/>
              </a:tblGrid>
              <a:tr h="611188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très bonne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assez bonne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assez mauvaise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très mauvaise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NSP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AutoShape 2"/>
          <p:cNvSpPr>
            <a:spLocks noChangeArrowheads="1"/>
          </p:cNvSpPr>
          <p:nvPr/>
        </p:nvSpPr>
        <p:spPr bwMode="auto">
          <a:xfrm>
            <a:off x="841830" y="1429231"/>
            <a:ext cx="8476342" cy="631797"/>
          </a:xfrm>
          <a:prstGeom prst="horizontalScroll">
            <a:avLst>
              <a:gd name="adj" fmla="val 8606"/>
            </a:avLst>
          </a:prstGeom>
          <a:gradFill rotWithShape="1">
            <a:gsLst>
              <a:gs pos="0">
                <a:srgbClr val="DFE0DB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1270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623383" name="Text Box 23"/>
          <p:cNvSpPr txBox="1">
            <a:spLocks noChangeArrowheads="1"/>
          </p:cNvSpPr>
          <p:nvPr/>
        </p:nvSpPr>
        <p:spPr bwMode="auto">
          <a:xfrm>
            <a:off x="541338" y="1098550"/>
            <a:ext cx="8959850" cy="1421928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r>
              <a:rPr lang="fr-FR" sz="12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Q : </a:t>
            </a:r>
            <a:r>
              <a:rPr lang="fr-FR" sz="1200" dirty="0" smtClean="0">
                <a:latin typeface="Tahoma" pitchFamily="34" charset="0"/>
                <a:ea typeface="Times New Roman" pitchFamily="18" charset="0"/>
                <a:cs typeface="Tahoma" pitchFamily="34" charset="0"/>
              </a:rPr>
              <a:t>A propos du déplacement de Nicolas Sarkozy…</a:t>
            </a:r>
            <a:endParaRPr lang="fr-FR" sz="1200" dirty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endParaRPr lang="fr-FR" sz="1200" dirty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ctr">
              <a:lnSpc>
                <a:spcPct val="90000"/>
              </a:lnSpc>
              <a:buClr>
                <a:schemeClr val="tx1"/>
              </a:buClr>
              <a:defRPr/>
            </a:pPr>
            <a:r>
              <a:rPr lang="fr-FR" sz="1200" dirty="0" smtClean="0">
                <a:solidFill>
                  <a:srgbClr val="000066"/>
                </a:solidFill>
                <a:latin typeface="Tahoma"/>
                <a:ea typeface="Times New Roman"/>
              </a:rPr>
              <a:t>dimanche à Berlin pour assister avec les principaux chefs d’états européens à une réunion préparatoire au prochain sommet du G20</a:t>
            </a:r>
            <a:endParaRPr lang="fr-FR" sz="1800" dirty="0" smtClean="0">
              <a:solidFill>
                <a:srgbClr val="000066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90000"/>
              </a:lnSpc>
              <a:buClr>
                <a:schemeClr val="tx1"/>
              </a:buClr>
              <a:defRPr/>
            </a:pPr>
            <a:endParaRPr lang="fr-FR" sz="12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ctr">
              <a:lnSpc>
                <a:spcPct val="9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endParaRPr lang="fr-FR" sz="1200" dirty="0" smtClean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r>
              <a:rPr lang="fr-FR" sz="1200" dirty="0" smtClean="0">
                <a:latin typeface="Tahoma" pitchFamily="34" charset="0"/>
                <a:ea typeface="Times New Roman" pitchFamily="18" charset="0"/>
                <a:cs typeface="Tahoma" pitchFamily="34" charset="0"/>
              </a:rPr>
              <a:t>…</a:t>
            </a:r>
            <a:r>
              <a:rPr lang="fr-FR" sz="12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diriez-vous qu’il s’agit d’une très bonne, une assez bonne, une assez mauvaise ou une très mauvaise chose ?</a:t>
            </a:r>
          </a:p>
        </p:txBody>
      </p:sp>
      <p:sp>
        <p:nvSpPr>
          <p:cNvPr id="4623384" name="AutoShape 24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102" name="AutoShape 25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 dirty="0">
                <a:solidFill>
                  <a:schemeClr val="bg1"/>
                </a:solidFill>
                <a:latin typeface="Tahoma" pitchFamily="34" charset="0"/>
              </a:rPr>
              <a:t>Base : A ceux qui ont vu l’événement ou en ont entendu parler </a:t>
            </a:r>
            <a:r>
              <a:rPr lang="fr-FR" sz="1600" b="0" i="1" dirty="0" smtClean="0">
                <a:solidFill>
                  <a:schemeClr val="bg1"/>
                </a:solidFill>
                <a:latin typeface="Tahoma" pitchFamily="34" charset="0"/>
              </a:rPr>
              <a:t>(53% </a:t>
            </a:r>
            <a:r>
              <a:rPr lang="fr-FR" sz="1600" b="0" i="1" dirty="0">
                <a:solidFill>
                  <a:schemeClr val="bg1"/>
                </a:solidFill>
                <a:latin typeface="Tahoma" pitchFamily="34" charset="0"/>
              </a:rPr>
              <a:t>de l’échantillon)</a:t>
            </a:r>
          </a:p>
        </p:txBody>
      </p:sp>
      <p:sp>
        <p:nvSpPr>
          <p:cNvPr id="4103" name="Text Box 26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>
                <a:solidFill>
                  <a:schemeClr val="bg1"/>
                </a:solidFill>
                <a:latin typeface="Tahoma" pitchFamily="34" charset="0"/>
              </a:rPr>
              <a:t>Niveau d’adhésion aux initiatives de Nicolas Sarkozy</a:t>
            </a:r>
          </a:p>
        </p:txBody>
      </p:sp>
      <p:sp>
        <p:nvSpPr>
          <p:cNvPr id="4179" name="Rectangle 3"/>
          <p:cNvSpPr>
            <a:spLocks noChangeAspect="1" noChangeArrowheads="1"/>
          </p:cNvSpPr>
          <p:nvPr/>
        </p:nvSpPr>
        <p:spPr bwMode="auto">
          <a:xfrm>
            <a:off x="50800" y="5111750"/>
            <a:ext cx="1890713" cy="300038"/>
          </a:xfrm>
          <a:prstGeom prst="rect">
            <a:avLst/>
          </a:prstGeom>
          <a:gradFill rotWithShape="1">
            <a:gsLst>
              <a:gs pos="0">
                <a:srgbClr val="FDD5A9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180" name="Rectangle 4"/>
          <p:cNvSpPr>
            <a:spLocks noChangeAspect="1" noChangeArrowheads="1"/>
          </p:cNvSpPr>
          <p:nvPr/>
        </p:nvSpPr>
        <p:spPr bwMode="auto">
          <a:xfrm>
            <a:off x="50800" y="4492625"/>
            <a:ext cx="1890713" cy="300038"/>
          </a:xfrm>
          <a:prstGeom prst="rect">
            <a:avLst/>
          </a:prstGeom>
          <a:gradFill rotWithShape="1">
            <a:gsLst>
              <a:gs pos="0">
                <a:srgbClr val="FEEEAC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181" name="Rectangle 5"/>
          <p:cNvSpPr>
            <a:spLocks noChangeAspect="1" noChangeArrowheads="1"/>
          </p:cNvSpPr>
          <p:nvPr/>
        </p:nvSpPr>
        <p:spPr bwMode="auto">
          <a:xfrm>
            <a:off x="50800" y="3892550"/>
            <a:ext cx="1890713" cy="300038"/>
          </a:xfrm>
          <a:prstGeom prst="rect">
            <a:avLst/>
          </a:prstGeom>
          <a:gradFill rotWithShape="1">
            <a:gsLst>
              <a:gs pos="0">
                <a:srgbClr val="DEFEB4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182" name="Rectangle 6"/>
          <p:cNvSpPr>
            <a:spLocks noChangeAspect="1" noChangeArrowheads="1"/>
          </p:cNvSpPr>
          <p:nvPr/>
        </p:nvSpPr>
        <p:spPr bwMode="auto">
          <a:xfrm>
            <a:off x="242888" y="3287713"/>
            <a:ext cx="1890712" cy="300037"/>
          </a:xfrm>
          <a:prstGeom prst="rect">
            <a:avLst/>
          </a:prstGeom>
          <a:gradFill rotWithShape="1">
            <a:gsLst>
              <a:gs pos="0">
                <a:srgbClr val="C2FEB4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graphicFrame>
        <p:nvGraphicFramePr>
          <p:cNvPr id="22" name="Group 119"/>
          <p:cNvGraphicFramePr>
            <a:graphicFrameLocks noGrp="1"/>
          </p:cNvGraphicFramePr>
          <p:nvPr/>
        </p:nvGraphicFramePr>
        <p:xfrm>
          <a:off x="4171950" y="2820988"/>
          <a:ext cx="3694113" cy="2312989"/>
        </p:xfrm>
        <a:graphic>
          <a:graphicData uri="http://schemas.openxmlformats.org/drawingml/2006/table">
            <a:tbl>
              <a:tblPr/>
              <a:tblGrid>
                <a:gridCol w="703263"/>
                <a:gridCol w="539750"/>
                <a:gridCol w="520700"/>
                <a:gridCol w="622300"/>
                <a:gridCol w="520700"/>
                <a:gridCol w="787400"/>
              </a:tblGrid>
              <a:tr h="2524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Vote au premier tour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Gauche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non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socialiste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S.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Royal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Bayrou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Sarkozy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J.-M.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Le Pen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Abstention,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Blanc et nul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79%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71%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90%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99%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95%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81%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21%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27%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10%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5%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11%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Group 128"/>
          <p:cNvGraphicFramePr>
            <a:graphicFrameLocks noGrp="1"/>
          </p:cNvGraphicFramePr>
          <p:nvPr/>
        </p:nvGraphicFramePr>
        <p:xfrm>
          <a:off x="7980363" y="2824163"/>
          <a:ext cx="1762125" cy="2309814"/>
        </p:xfrm>
        <a:graphic>
          <a:graphicData uri="http://schemas.openxmlformats.org/drawingml/2006/table">
            <a:tbl>
              <a:tblPr/>
              <a:tblGrid>
                <a:gridCol w="587375"/>
                <a:gridCol w="587375"/>
                <a:gridCol w="587375"/>
              </a:tblGrid>
              <a:tr h="2492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Catégorie socioprofessionnelle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CSP+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CSP-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Inactifs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88%</a:t>
                      </a:r>
                      <a:endParaRPr kumimoji="0" lang="fr-F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9933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87%</a:t>
                      </a:r>
                      <a:endParaRPr kumimoji="0" lang="fr-F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9933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86%</a:t>
                      </a:r>
                      <a:endParaRPr kumimoji="0" lang="fr-F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9933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11%</a:t>
                      </a:r>
                      <a:endParaRPr kumimoji="0" lang="fr-F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13%</a:t>
                      </a:r>
                      <a:endParaRPr kumimoji="0" lang="fr-F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14%</a:t>
                      </a:r>
                      <a:endParaRPr kumimoji="0" lang="fr-F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" name="Rectangle 7"/>
          <p:cNvSpPr>
            <a:spLocks noChangeAspect="1" noChangeArrowheads="1"/>
          </p:cNvSpPr>
          <p:nvPr/>
        </p:nvSpPr>
        <p:spPr bwMode="auto">
          <a:xfrm>
            <a:off x="1793875" y="2657475"/>
            <a:ext cx="1006475" cy="36814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graphicFrame>
        <p:nvGraphicFramePr>
          <p:cNvPr id="26" name="Graphique 29"/>
          <p:cNvGraphicFramePr>
            <a:graphicFrameLocks/>
          </p:cNvGraphicFramePr>
          <p:nvPr/>
        </p:nvGraphicFramePr>
        <p:xfrm>
          <a:off x="1719559" y="2597664"/>
          <a:ext cx="2749550" cy="3941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" name="AutoShape 21"/>
          <p:cNvSpPr>
            <a:spLocks/>
          </p:cNvSpPr>
          <p:nvPr/>
        </p:nvSpPr>
        <p:spPr bwMode="auto">
          <a:xfrm>
            <a:off x="3094038" y="4441825"/>
            <a:ext cx="131762" cy="971550"/>
          </a:xfrm>
          <a:prstGeom prst="rightBrace">
            <a:avLst>
              <a:gd name="adj1" fmla="val 61446"/>
              <a:gd name="adj2" fmla="val 50000"/>
            </a:avLst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28" name="AutoShape 22"/>
          <p:cNvSpPr>
            <a:spLocks/>
          </p:cNvSpPr>
          <p:nvPr/>
        </p:nvSpPr>
        <p:spPr bwMode="auto">
          <a:xfrm>
            <a:off x="3094038" y="3279775"/>
            <a:ext cx="131762" cy="971550"/>
          </a:xfrm>
          <a:prstGeom prst="rightBrace">
            <a:avLst>
              <a:gd name="adj1" fmla="val 61446"/>
              <a:gd name="adj2" fmla="val 50000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3313115" y="3638537"/>
            <a:ext cx="500066" cy="285751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30" name="Text Box 110"/>
          <p:cNvSpPr txBox="1">
            <a:spLocks noChangeArrowheads="1"/>
          </p:cNvSpPr>
          <p:nvPr/>
        </p:nvSpPr>
        <p:spPr bwMode="auto">
          <a:xfrm>
            <a:off x="3309938" y="3656013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87%</a:t>
            </a:r>
            <a:endParaRPr lang="fr-FR" sz="10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3319453" y="4781532"/>
            <a:ext cx="500066" cy="285752"/>
          </a:xfrm>
          <a:prstGeom prst="roundRect">
            <a:avLst/>
          </a:prstGeom>
          <a:solidFill>
            <a:srgbClr val="FF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32" name="Text Box 114"/>
          <p:cNvSpPr txBox="1">
            <a:spLocks noChangeArrowheads="1"/>
          </p:cNvSpPr>
          <p:nvPr/>
        </p:nvSpPr>
        <p:spPr bwMode="auto">
          <a:xfrm>
            <a:off x="3313113" y="4794250"/>
            <a:ext cx="50206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12%</a:t>
            </a:r>
            <a:endParaRPr lang="fr-FR" sz="10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623368" name="Group 8"/>
          <p:cNvGraphicFramePr>
            <a:graphicFrameLocks noGrp="1"/>
          </p:cNvGraphicFramePr>
          <p:nvPr/>
        </p:nvGraphicFramePr>
        <p:xfrm>
          <a:off x="-90488" y="3135313"/>
          <a:ext cx="2062163" cy="2906714"/>
        </p:xfrm>
        <a:graphic>
          <a:graphicData uri="http://schemas.openxmlformats.org/drawingml/2006/table">
            <a:tbl>
              <a:tblPr/>
              <a:tblGrid>
                <a:gridCol w="2062163"/>
              </a:tblGrid>
              <a:tr h="611188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très bonne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assez bonne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assez mauvaise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très mauvaise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NSP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AutoShape 2"/>
          <p:cNvSpPr>
            <a:spLocks noChangeArrowheads="1"/>
          </p:cNvSpPr>
          <p:nvPr/>
        </p:nvSpPr>
        <p:spPr bwMode="auto">
          <a:xfrm>
            <a:off x="2964581" y="1487287"/>
            <a:ext cx="3984859" cy="457626"/>
          </a:xfrm>
          <a:prstGeom prst="horizontalScroll">
            <a:avLst>
              <a:gd name="adj" fmla="val 8606"/>
            </a:avLst>
          </a:prstGeom>
          <a:gradFill rotWithShape="1">
            <a:gsLst>
              <a:gs pos="0">
                <a:srgbClr val="DFE0DB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1270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623383" name="Text Box 23"/>
          <p:cNvSpPr txBox="1">
            <a:spLocks noChangeArrowheads="1"/>
          </p:cNvSpPr>
          <p:nvPr/>
        </p:nvSpPr>
        <p:spPr bwMode="auto">
          <a:xfrm>
            <a:off x="635000" y="1123950"/>
            <a:ext cx="8686800" cy="1274195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r>
              <a:rPr lang="fr-FR" sz="12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Q : A propos </a:t>
            </a:r>
            <a:r>
              <a:rPr lang="fr-FR" sz="1200" dirty="0" smtClean="0">
                <a:latin typeface="Tahoma" pitchFamily="34" charset="0"/>
                <a:ea typeface="Times New Roman" pitchFamily="18" charset="0"/>
                <a:cs typeface="Tahoma" pitchFamily="34" charset="0"/>
              </a:rPr>
              <a:t>du déplacement de Nicolas Sarkozy …</a:t>
            </a:r>
            <a:endParaRPr lang="fr-FR" sz="1200" dirty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endParaRPr lang="fr-FR" sz="1200" dirty="0" smtClean="0">
              <a:solidFill>
                <a:srgbClr val="000066"/>
              </a:solidFill>
              <a:latin typeface="Tahoma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fr-FR" sz="1200" dirty="0" smtClean="0">
                <a:solidFill>
                  <a:srgbClr val="000066"/>
                </a:solidFill>
                <a:latin typeface="Tahoma"/>
                <a:ea typeface="Times New Roman"/>
              </a:rPr>
              <a:t>à Rome mardi pour un sommet franco-italien</a:t>
            </a:r>
            <a:endParaRPr lang="fr-FR" sz="1800" dirty="0" smtClean="0">
              <a:solidFill>
                <a:srgbClr val="000066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90000"/>
              </a:lnSpc>
              <a:buClr>
                <a:schemeClr val="tx1"/>
              </a:buClr>
              <a:defRPr/>
            </a:pPr>
            <a:endParaRPr lang="fr-FR" sz="1200" dirty="0" smtClean="0">
              <a:solidFill>
                <a:srgbClr val="000066"/>
              </a:solidFill>
              <a:latin typeface="Tahoma" pitchFamily="34" charset="0"/>
              <a:ea typeface="Times New Roman"/>
              <a:cs typeface="Tahoma" pitchFamily="34" charset="0"/>
            </a:endParaRPr>
          </a:p>
          <a:p>
            <a:pPr algn="ctr">
              <a:lnSpc>
                <a:spcPct val="9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endParaRPr lang="fr-FR" sz="1200" dirty="0" smtClean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algn="l">
              <a:lnSpc>
                <a:spcPct val="120000"/>
              </a:lnSpc>
              <a:buClr>
                <a:schemeClr val="tx1"/>
              </a:buClr>
              <a:buFont typeface="Webdings" pitchFamily="18" charset="2"/>
              <a:buNone/>
              <a:defRPr/>
            </a:pPr>
            <a:r>
              <a:rPr lang="fr-FR" sz="1200" dirty="0" smtClean="0">
                <a:latin typeface="Tahoma" pitchFamily="34" charset="0"/>
                <a:ea typeface="Times New Roman" pitchFamily="18" charset="0"/>
                <a:cs typeface="Tahoma" pitchFamily="34" charset="0"/>
              </a:rPr>
              <a:t>…</a:t>
            </a:r>
            <a:r>
              <a:rPr lang="fr-FR" sz="12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diriez-vous qu’il s’agit d’une très bonne, une assez bonne, une assez mauvaise ou une très mauvaise chose ?</a:t>
            </a:r>
          </a:p>
        </p:txBody>
      </p:sp>
      <p:sp>
        <p:nvSpPr>
          <p:cNvPr id="4623384" name="AutoShape 24"/>
          <p:cNvSpPr>
            <a:spLocks noChangeArrowheads="1"/>
          </p:cNvSpPr>
          <p:nvPr/>
        </p:nvSpPr>
        <p:spPr bwMode="auto">
          <a:xfrm>
            <a:off x="652463" y="227013"/>
            <a:ext cx="9253537" cy="503237"/>
          </a:xfrm>
          <a:prstGeom prst="bevel">
            <a:avLst>
              <a:gd name="adj" fmla="val 0"/>
            </a:avLst>
          </a:prstGeom>
          <a:gradFill rotWithShape="1">
            <a:gsLst>
              <a:gs pos="0">
                <a:schemeClr val="tx1">
                  <a:gamma/>
                  <a:tint val="57255"/>
                  <a:invGamma/>
                </a:schemeClr>
              </a:gs>
              <a:gs pos="100000">
                <a:schemeClr val="tx1"/>
              </a:gs>
            </a:gsLst>
            <a:lin ang="5400000" scaled="1"/>
          </a:gra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fr-FR" sz="1800">
              <a:latin typeface="Tahoma" pitchFamily="34" charset="0"/>
            </a:endParaRPr>
          </a:p>
        </p:txBody>
      </p:sp>
      <p:sp>
        <p:nvSpPr>
          <p:cNvPr id="4102" name="AutoShape 25"/>
          <p:cNvSpPr>
            <a:spLocks noChangeArrowheads="1"/>
          </p:cNvSpPr>
          <p:nvPr/>
        </p:nvSpPr>
        <p:spPr bwMode="auto">
          <a:xfrm>
            <a:off x="652463" y="744538"/>
            <a:ext cx="9253537" cy="360362"/>
          </a:xfrm>
          <a:prstGeom prst="bevel">
            <a:avLst>
              <a:gd name="adj" fmla="val 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fr-FR" sz="1600" b="0" i="1" dirty="0">
                <a:solidFill>
                  <a:schemeClr val="bg1"/>
                </a:solidFill>
                <a:latin typeface="Tahoma" pitchFamily="34" charset="0"/>
              </a:rPr>
              <a:t>Base : A ceux qui ont vu l’événement ou en ont entendu parler </a:t>
            </a:r>
            <a:r>
              <a:rPr lang="fr-FR" sz="1600" b="0" i="1" dirty="0" smtClean="0">
                <a:solidFill>
                  <a:schemeClr val="bg1"/>
                </a:solidFill>
                <a:latin typeface="Tahoma" pitchFamily="34" charset="0"/>
              </a:rPr>
              <a:t>(51% </a:t>
            </a:r>
            <a:r>
              <a:rPr lang="fr-FR" sz="1600" b="0" i="1" dirty="0">
                <a:solidFill>
                  <a:schemeClr val="bg1"/>
                </a:solidFill>
                <a:latin typeface="Tahoma" pitchFamily="34" charset="0"/>
              </a:rPr>
              <a:t>de l’échantillon)</a:t>
            </a:r>
          </a:p>
        </p:txBody>
      </p:sp>
      <p:sp>
        <p:nvSpPr>
          <p:cNvPr id="4103" name="Text Box 26"/>
          <p:cNvSpPr txBox="1">
            <a:spLocks noChangeArrowheads="1"/>
          </p:cNvSpPr>
          <p:nvPr/>
        </p:nvSpPr>
        <p:spPr bwMode="auto">
          <a:xfrm>
            <a:off x="627063" y="250825"/>
            <a:ext cx="92535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fr-FR" sz="2400" b="0">
                <a:solidFill>
                  <a:schemeClr val="bg1"/>
                </a:solidFill>
                <a:latin typeface="Tahoma" pitchFamily="34" charset="0"/>
              </a:rPr>
              <a:t>Niveau d’adhésion aux initiatives de Nicolas Sarkozy</a:t>
            </a:r>
          </a:p>
        </p:txBody>
      </p:sp>
      <p:sp>
        <p:nvSpPr>
          <p:cNvPr id="4179" name="Rectangle 3"/>
          <p:cNvSpPr>
            <a:spLocks noChangeAspect="1" noChangeArrowheads="1"/>
          </p:cNvSpPr>
          <p:nvPr/>
        </p:nvSpPr>
        <p:spPr bwMode="auto">
          <a:xfrm>
            <a:off x="50800" y="5111750"/>
            <a:ext cx="1890713" cy="300038"/>
          </a:xfrm>
          <a:prstGeom prst="rect">
            <a:avLst/>
          </a:prstGeom>
          <a:gradFill rotWithShape="1">
            <a:gsLst>
              <a:gs pos="0">
                <a:srgbClr val="FDD5A9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180" name="Rectangle 4"/>
          <p:cNvSpPr>
            <a:spLocks noChangeAspect="1" noChangeArrowheads="1"/>
          </p:cNvSpPr>
          <p:nvPr/>
        </p:nvSpPr>
        <p:spPr bwMode="auto">
          <a:xfrm>
            <a:off x="50800" y="4492625"/>
            <a:ext cx="1890713" cy="300038"/>
          </a:xfrm>
          <a:prstGeom prst="rect">
            <a:avLst/>
          </a:prstGeom>
          <a:gradFill rotWithShape="1">
            <a:gsLst>
              <a:gs pos="0">
                <a:srgbClr val="FEEEAC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181" name="Rectangle 5"/>
          <p:cNvSpPr>
            <a:spLocks noChangeAspect="1" noChangeArrowheads="1"/>
          </p:cNvSpPr>
          <p:nvPr/>
        </p:nvSpPr>
        <p:spPr bwMode="auto">
          <a:xfrm>
            <a:off x="50800" y="3892550"/>
            <a:ext cx="1890713" cy="300038"/>
          </a:xfrm>
          <a:prstGeom prst="rect">
            <a:avLst/>
          </a:prstGeom>
          <a:gradFill rotWithShape="1">
            <a:gsLst>
              <a:gs pos="0">
                <a:srgbClr val="DEFEB4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4182" name="Rectangle 6"/>
          <p:cNvSpPr>
            <a:spLocks noChangeAspect="1" noChangeArrowheads="1"/>
          </p:cNvSpPr>
          <p:nvPr/>
        </p:nvSpPr>
        <p:spPr bwMode="auto">
          <a:xfrm>
            <a:off x="242888" y="3287713"/>
            <a:ext cx="1890712" cy="300037"/>
          </a:xfrm>
          <a:prstGeom prst="rect">
            <a:avLst/>
          </a:prstGeom>
          <a:gradFill rotWithShape="1">
            <a:gsLst>
              <a:gs pos="0">
                <a:srgbClr val="C2FEB4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graphicFrame>
        <p:nvGraphicFramePr>
          <p:cNvPr id="22" name="Group 119"/>
          <p:cNvGraphicFramePr>
            <a:graphicFrameLocks noGrp="1"/>
          </p:cNvGraphicFramePr>
          <p:nvPr/>
        </p:nvGraphicFramePr>
        <p:xfrm>
          <a:off x="4171950" y="2820988"/>
          <a:ext cx="3694113" cy="2312989"/>
        </p:xfrm>
        <a:graphic>
          <a:graphicData uri="http://schemas.openxmlformats.org/drawingml/2006/table">
            <a:tbl>
              <a:tblPr/>
              <a:tblGrid>
                <a:gridCol w="703263"/>
                <a:gridCol w="539750"/>
                <a:gridCol w="520700"/>
                <a:gridCol w="622300"/>
                <a:gridCol w="520700"/>
                <a:gridCol w="787400"/>
              </a:tblGrid>
              <a:tr h="25241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Vote au premier tour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Gauche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non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socialiste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S.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Royal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Bayrou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Sarkozy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FF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J.-M.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Le Pen</a:t>
                      </a: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Abstention,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Blanc et nul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62%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42%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84%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98%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55%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61%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38%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55%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15%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45%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24%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Group 128"/>
          <p:cNvGraphicFramePr>
            <a:graphicFrameLocks noGrp="1"/>
          </p:cNvGraphicFramePr>
          <p:nvPr/>
        </p:nvGraphicFramePr>
        <p:xfrm>
          <a:off x="7980363" y="2824163"/>
          <a:ext cx="1762125" cy="2309814"/>
        </p:xfrm>
        <a:graphic>
          <a:graphicData uri="http://schemas.openxmlformats.org/drawingml/2006/table">
            <a:tbl>
              <a:tblPr/>
              <a:tblGrid>
                <a:gridCol w="587375"/>
                <a:gridCol w="587375"/>
                <a:gridCol w="587375"/>
              </a:tblGrid>
              <a:tr h="2492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Catégorie socioprofessionnelle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CSP+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CSP-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</a:rPr>
                        <a:t>Inactifs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73%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66%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9933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77%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23%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34%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21%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" name="Rectangle 7"/>
          <p:cNvSpPr>
            <a:spLocks noChangeAspect="1" noChangeArrowheads="1"/>
          </p:cNvSpPr>
          <p:nvPr/>
        </p:nvSpPr>
        <p:spPr bwMode="auto">
          <a:xfrm>
            <a:off x="1793875" y="2657475"/>
            <a:ext cx="1006475" cy="36814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FE0DB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graphicFrame>
        <p:nvGraphicFramePr>
          <p:cNvPr id="26" name="Graphique 29"/>
          <p:cNvGraphicFramePr>
            <a:graphicFrameLocks/>
          </p:cNvGraphicFramePr>
          <p:nvPr/>
        </p:nvGraphicFramePr>
        <p:xfrm>
          <a:off x="1719559" y="2597664"/>
          <a:ext cx="2749550" cy="3941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" name="AutoShape 21"/>
          <p:cNvSpPr>
            <a:spLocks/>
          </p:cNvSpPr>
          <p:nvPr/>
        </p:nvSpPr>
        <p:spPr bwMode="auto">
          <a:xfrm>
            <a:off x="3094038" y="4441825"/>
            <a:ext cx="131762" cy="971550"/>
          </a:xfrm>
          <a:prstGeom prst="rightBrace">
            <a:avLst>
              <a:gd name="adj1" fmla="val 61446"/>
              <a:gd name="adj2" fmla="val 50000"/>
            </a:avLst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28" name="AutoShape 22"/>
          <p:cNvSpPr>
            <a:spLocks/>
          </p:cNvSpPr>
          <p:nvPr/>
        </p:nvSpPr>
        <p:spPr bwMode="auto">
          <a:xfrm>
            <a:off x="3094038" y="3279775"/>
            <a:ext cx="131762" cy="971550"/>
          </a:xfrm>
          <a:prstGeom prst="rightBrace">
            <a:avLst>
              <a:gd name="adj1" fmla="val 61446"/>
              <a:gd name="adj2" fmla="val 50000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800">
              <a:latin typeface="Tahoma" pitchFamily="34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3313115" y="3638537"/>
            <a:ext cx="500066" cy="285751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30" name="Text Box 110"/>
          <p:cNvSpPr txBox="1">
            <a:spLocks noChangeArrowheads="1"/>
          </p:cNvSpPr>
          <p:nvPr/>
        </p:nvSpPr>
        <p:spPr bwMode="auto">
          <a:xfrm>
            <a:off x="3309938" y="3656013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74%</a:t>
            </a:r>
            <a:endParaRPr lang="fr-FR" sz="10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3319453" y="4781532"/>
            <a:ext cx="500066" cy="285752"/>
          </a:xfrm>
          <a:prstGeom prst="roundRect">
            <a:avLst/>
          </a:prstGeom>
          <a:solidFill>
            <a:srgbClr val="FF66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0"/>
          </a:p>
        </p:txBody>
      </p:sp>
      <p:sp>
        <p:nvSpPr>
          <p:cNvPr id="32" name="Text Box 114"/>
          <p:cNvSpPr txBox="1">
            <a:spLocks noChangeArrowheads="1"/>
          </p:cNvSpPr>
          <p:nvPr/>
        </p:nvSpPr>
        <p:spPr bwMode="auto">
          <a:xfrm>
            <a:off x="3313113" y="4794250"/>
            <a:ext cx="50206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24%</a:t>
            </a:r>
            <a:endParaRPr lang="fr-FR" sz="10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623368" name="Group 8"/>
          <p:cNvGraphicFramePr>
            <a:graphicFrameLocks noGrp="1"/>
          </p:cNvGraphicFramePr>
          <p:nvPr/>
        </p:nvGraphicFramePr>
        <p:xfrm>
          <a:off x="-90488" y="3135313"/>
          <a:ext cx="2062163" cy="2906714"/>
        </p:xfrm>
        <a:graphic>
          <a:graphicData uri="http://schemas.openxmlformats.org/drawingml/2006/table">
            <a:tbl>
              <a:tblPr/>
              <a:tblGrid>
                <a:gridCol w="2062163"/>
              </a:tblGrid>
              <a:tr h="611188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très bonne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assez bonne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assez mauvaise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Une très mauvaise chose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533400" marR="0" lvl="0" indent="-5334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NSP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GE DE GARDE">
  <a:themeElements>
    <a:clrScheme name="PAGE DE GAR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GE DE GAR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AGE DE GAR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2_Résultats">
  <a:themeElements>
    <a:clrScheme name="2_Résult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Résulta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2_Résult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3_Résultats">
  <a:themeElements>
    <a:clrScheme name="Résult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6_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8_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7_Résultats suite ...">
  <a:themeElements>
    <a:clrScheme name="2_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2_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9_Résultats suite ...">
  <a:themeElements>
    <a:clrScheme name="2_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2_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0_Résultats suite ...">
  <a:themeElements>
    <a:clrScheme name="2_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2_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_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xte &amp; Objectifs">
  <a:themeElements>
    <a:clrScheme name="Contexte &amp; Objectif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texte &amp; Objectif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ntexte &amp; Objectif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ntexte &amp; Objectifs suite ...">
  <a:themeElements>
    <a:clrScheme name="Contexte &amp; Objectif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texte &amp; Objectif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ntexte &amp; Objectif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Méthodologie">
  <a:themeElements>
    <a:clrScheme name="Méthodolog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éthodolog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Méthodolog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Méthodologie suite ...">
  <a:themeElements>
    <a:clrScheme name="Méthodologie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éthodologie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Méthodologie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Résultats">
  <a:themeElements>
    <a:clrScheme name="Résult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Méthodologie">
  <a:themeElements>
    <a:clrScheme name="1_Méthodolog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éthodolog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éthodolog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éthodolog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éthodolog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éthodolog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éthodolog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éthodolog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éthodolog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éthodolog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éthodolog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éthodolog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éthodolog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éthodolog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Résultats">
  <a:themeElements>
    <a:clrScheme name="1_Résult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Résulta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Résult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65818</TotalTime>
  <Words>5825</Words>
  <Application>Microsoft PowerPoint</Application>
  <PresentationFormat>Format A4 (210 x 297 mm)</PresentationFormat>
  <Paragraphs>1399</Paragraphs>
  <Slides>32</Slides>
  <Notes>32</Notes>
  <HiddenSlides>0</HiddenSlides>
  <MMClips>0</MMClips>
  <ScaleCrop>false</ScaleCrop>
  <HeadingPairs>
    <vt:vector size="6" baseType="variant">
      <vt:variant>
        <vt:lpstr>Thème</vt:lpstr>
      </vt:variant>
      <vt:variant>
        <vt:i4>17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50" baseType="lpstr">
      <vt:lpstr>PAGE DE GARDE</vt:lpstr>
      <vt:lpstr>Contexte &amp; Objectifs</vt:lpstr>
      <vt:lpstr>Contexte &amp; Objectifs suite ...</vt:lpstr>
      <vt:lpstr>Méthodologie</vt:lpstr>
      <vt:lpstr>Méthodologie suite ...</vt:lpstr>
      <vt:lpstr>Résultats</vt:lpstr>
      <vt:lpstr>Résultats suite ...</vt:lpstr>
      <vt:lpstr>1_Méthodologie</vt:lpstr>
      <vt:lpstr>1_Résultats</vt:lpstr>
      <vt:lpstr>2_Résultats</vt:lpstr>
      <vt:lpstr>3_Résultats</vt:lpstr>
      <vt:lpstr>6_Résultats suite ...</vt:lpstr>
      <vt:lpstr>8_Résultats suite ...</vt:lpstr>
      <vt:lpstr>7_Résultats suite ...</vt:lpstr>
      <vt:lpstr>9_Résultats suite ...</vt:lpstr>
      <vt:lpstr>10_Résultats suite ...</vt:lpstr>
      <vt:lpstr>1_Résultats suite ...</vt:lpstr>
      <vt:lpstr>Graphique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</vt:vector>
  </TitlesOfParts>
  <Company>opinion 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Saskia Vincent</dc:creator>
  <cp:lastModifiedBy>Admin</cp:lastModifiedBy>
  <cp:revision>5039</cp:revision>
  <dcterms:created xsi:type="dcterms:W3CDTF">2000-07-25T17:17:40Z</dcterms:created>
  <dcterms:modified xsi:type="dcterms:W3CDTF">2009-02-26T18:58:04Z</dcterms:modified>
</cp:coreProperties>
</file>