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7.xml" ContentType="application/vnd.openxmlformats-officedocument.themeOverr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5"/>
  </p:notesMasterIdLst>
  <p:handoutMasterIdLst>
    <p:handoutMasterId r:id="rId6"/>
  </p:handoutMasterIdLst>
  <p:sldIdLst>
    <p:sldId id="2083" r:id="rId2"/>
    <p:sldId id="2082" r:id="rId3"/>
    <p:sldId id="2084" r:id="rId4"/>
  </p:sldIdLst>
  <p:sldSz cx="9906000" cy="6858000" type="A4"/>
  <p:notesSz cx="6805613" cy="99393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2541"/>
    <a:srgbClr val="FF6600"/>
    <a:srgbClr val="008000"/>
    <a:srgbClr val="CCBECC"/>
    <a:srgbClr val="8E4487"/>
    <a:srgbClr val="740074"/>
    <a:srgbClr val="336699"/>
    <a:srgbClr val="E1C9DF"/>
    <a:srgbClr val="640422"/>
    <a:srgbClr val="7441F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60" autoAdjust="0"/>
    <p:restoredTop sz="99667" autoAdjust="0"/>
  </p:normalViewPr>
  <p:slideViewPr>
    <p:cSldViewPr snapToGrid="0">
      <p:cViewPr>
        <p:scale>
          <a:sx n="75" d="100"/>
          <a:sy n="75" d="100"/>
        </p:scale>
        <p:origin x="-840" y="-90"/>
      </p:cViewPr>
      <p:guideLst>
        <p:guide orient="horz"/>
        <p:guide/>
      </p:guideLst>
    </p:cSldViewPr>
  </p:slideViewPr>
  <p:outlineViewPr>
    <p:cViewPr>
      <p:scale>
        <a:sx n="75" d="100"/>
        <a:sy n="7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8346"/>
    </p:cViewPr>
  </p:sorterViewPr>
  <p:notesViewPr>
    <p:cSldViewPr snapToGrid="0">
      <p:cViewPr varScale="1">
        <p:scale>
          <a:sx n="56" d="100"/>
          <a:sy n="56" d="100"/>
        </p:scale>
        <p:origin x="-2112" y="-102"/>
      </p:cViewPr>
      <p:guideLst>
        <p:guide orient="horz" pos="3131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Microsoft_Office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Microsoft_Office_Excel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Microsoft_Office_Excel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Microsoft_Office_Excel4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Microsoft_Office_Excel5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Microsoft_Office_Excel6.xlsx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Nicok\Desktop\TONIO%20THESE\satisfaction%20d&#233;taill&#233;e.xls" TargetMode="External"/><Relationship Id="rId1" Type="http://schemas.openxmlformats.org/officeDocument/2006/relationships/themeOverride" Target="../theme/themeOverrid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lrMapOvr bg1="lt1" tx1="dk1" bg2="lt2" tx2="dk2" accent1="accent1" accent2="accent2" accent3="accent3" accent4="accent4" accent5="accent5" accent6="accent6" hlink="hlink" folHlink="folHlink"/>
  <c:chart>
    <c:autoTitleDeleted val="1"/>
    <c:view3D>
      <c:rAngAx val="1"/>
    </c:view3D>
    <c:floor>
      <c:spPr>
        <a:noFill/>
        <a:ln w="9525">
          <a:noFill/>
        </a:ln>
      </c:spPr>
    </c:floor>
    <c:plotArea>
      <c:layout>
        <c:manualLayout>
          <c:layoutTarget val="inner"/>
          <c:xMode val="edge"/>
          <c:yMode val="edge"/>
          <c:x val="7.3578595317725759E-2"/>
          <c:y val="4.3999999999999997E-2"/>
          <c:w val="0.91973244147157263"/>
          <c:h val="0.95504543839956624"/>
        </c:manualLayout>
      </c:layout>
      <c:bar3DChart>
        <c:barDir val="bar"/>
        <c:grouping val="stacked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rgbClr val="008000"/>
            </a:solidFill>
          </c:spPr>
          <c:dLbls>
            <c:dLbl>
              <c:idx val="0"/>
              <c:layout>
                <c:manualLayout>
                  <c:x val="3.5623395394443952E-2"/>
                  <c:y val="-4.3045477716678084E-3"/>
                </c:manualLayout>
              </c:layout>
              <c:showVal val="1"/>
            </c:dLbl>
            <c:dLbl>
              <c:idx val="1"/>
              <c:layout>
                <c:manualLayout>
                  <c:x val="2.4561625128681326E-2"/>
                  <c:y val="-6.6260550861206189E-3"/>
                </c:manualLayout>
              </c:layout>
              <c:showVal val="1"/>
            </c:dLbl>
            <c:dLbl>
              <c:idx val="2"/>
              <c:layout>
                <c:manualLayout>
                  <c:x val="1.8842526288927776E-2"/>
                  <c:y val="-2.3215322112594412E-3"/>
                </c:manualLayout>
              </c:layout>
              <c:showVal val="1"/>
            </c:dLbl>
            <c:dLbl>
              <c:idx val="3"/>
              <c:layout>
                <c:manualLayout>
                  <c:x val="1.8842526288927776E-2"/>
                  <c:y val="-2.3215322112595492E-3"/>
                </c:manualLayout>
              </c:layout>
              <c:showVal val="1"/>
            </c:dLbl>
            <c:dLbl>
              <c:idx val="4"/>
              <c:layout>
                <c:manualLayout>
                  <c:x val="1.8842526288927776E-2"/>
                  <c:y val="-2.3215322112593692E-3"/>
                </c:manualLayout>
              </c:layout>
              <c:showVal val="1"/>
            </c:dLbl>
            <c:dLbl>
              <c:idx val="5"/>
              <c:layout>
                <c:manualLayout>
                  <c:x val="2.4226105228620891E-2"/>
                  <c:y val="-2.3215322112594412E-3"/>
                </c:manualLayout>
              </c:layout>
              <c:showVal val="1"/>
            </c:dLbl>
            <c:dLbl>
              <c:idx val="6"/>
              <c:layout>
                <c:manualLayout>
                  <c:x val="1.8842526288927776E-2"/>
                  <c:y val="0"/>
                </c:manualLayout>
              </c:layout>
              <c:showVal val="1"/>
            </c:dLbl>
            <c:dLbl>
              <c:idx val="7"/>
              <c:layout>
                <c:manualLayout>
                  <c:x val="1.6150736819080601E-2"/>
                  <c:y val="-2.3215322112594412E-3"/>
                </c:manualLayout>
              </c:layout>
              <c:showVal val="1"/>
            </c:dLbl>
            <c:dLbl>
              <c:idx val="8"/>
              <c:layout>
                <c:manualLayout>
                  <c:x val="1.3458947349233825E-2"/>
                  <c:y val="0"/>
                </c:manualLayout>
              </c:layout>
              <c:showVal val="1"/>
            </c:dLbl>
            <c:dLbl>
              <c:idx val="9"/>
              <c:layout>
                <c:manualLayout>
                  <c:x val="1.3458947349233825E-2"/>
                  <c:y val="-2.3215322112594412E-3"/>
                </c:manualLayout>
              </c:layout>
              <c:showVal val="1"/>
            </c:dLbl>
            <c:dLbl>
              <c:idx val="11"/>
              <c:layout>
                <c:manualLayout>
                  <c:x val="1.3458947349233825E-2"/>
                  <c:y val="4.2560932205571676E-17"/>
                </c:manualLayout>
              </c:layout>
              <c:showVal val="1"/>
            </c:dLbl>
            <c:dLbl>
              <c:idx val="12"/>
              <c:layout>
                <c:manualLayout>
                  <c:x val="1.0767157879387259E-2"/>
                  <c:y val="-2.3215322112594412E-3"/>
                </c:manualLayout>
              </c:layout>
              <c:showVal val="1"/>
            </c:dLbl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Feuil1!$A$2:$A$10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Feuil1!$B$2:$B$10</c:f>
              <c:numCache>
                <c:formatCode>0%</c:formatCode>
                <c:ptCount val="9"/>
                <c:pt idx="0">
                  <c:v>0.06</c:v>
                </c:pt>
                <c:pt idx="1">
                  <c:v>0.16</c:v>
                </c:pt>
                <c:pt idx="2">
                  <c:v>0.2</c:v>
                </c:pt>
                <c:pt idx="3">
                  <c:v>0.1</c:v>
                </c:pt>
                <c:pt idx="4">
                  <c:v>0.17</c:v>
                </c:pt>
                <c:pt idx="5">
                  <c:v>0.23</c:v>
                </c:pt>
                <c:pt idx="6">
                  <c:v>0.28999999999999998</c:v>
                </c:pt>
                <c:pt idx="8">
                  <c:v>0.25714285714285717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Série 2</c:v>
                </c:pt>
              </c:strCache>
            </c:strRef>
          </c:tx>
          <c:spPr>
            <a:noFill/>
          </c:spPr>
          <c:cat>
            <c:strRef>
              <c:f>Feuil1!$A$2:$A$10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Feuil1!$C$2:$C$10</c:f>
              <c:numCache>
                <c:formatCode>0%</c:formatCode>
                <c:ptCount val="9"/>
                <c:pt idx="0">
                  <c:v>0.08</c:v>
                </c:pt>
                <c:pt idx="1">
                  <c:v>0.08</c:v>
                </c:pt>
                <c:pt idx="2">
                  <c:v>0.08</c:v>
                </c:pt>
                <c:pt idx="3">
                  <c:v>0.08</c:v>
                </c:pt>
                <c:pt idx="4">
                  <c:v>0.08</c:v>
                </c:pt>
                <c:pt idx="5">
                  <c:v>0.08</c:v>
                </c:pt>
                <c:pt idx="6">
                  <c:v>0.08</c:v>
                </c:pt>
                <c:pt idx="8">
                  <c:v>0.08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Série 3</c:v>
                </c:pt>
              </c:strCache>
            </c:strRef>
          </c:tx>
          <c:spPr>
            <a:solidFill>
              <a:srgbClr val="92D050"/>
            </a:solidFill>
          </c:spPr>
          <c:dLbls>
            <c:dLbl>
              <c:idx val="1"/>
              <c:layout>
                <c:manualLayout>
                  <c:x val="1.8842526288927776E-2"/>
                  <c:y val="-4.6430644225188824E-3"/>
                </c:manualLayout>
              </c:layout>
              <c:showVal val="1"/>
            </c:dLbl>
            <c:txPr>
              <a:bodyPr/>
              <a:lstStyle/>
              <a:p>
                <a:pPr algn="ctr">
                  <a:defRPr lang="en-US" sz="1100" b="1" i="0" u="none" strike="noStrike" kern="1200" baseline="0">
                    <a:solidFill>
                      <a:srgbClr val="00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Feuil1!$A$2:$A$10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Feuil1!$D$2:$D$10</c:f>
              <c:numCache>
                <c:formatCode>0%</c:formatCode>
                <c:ptCount val="9"/>
                <c:pt idx="0">
                  <c:v>0.24</c:v>
                </c:pt>
                <c:pt idx="1">
                  <c:v>0.39</c:v>
                </c:pt>
                <c:pt idx="2">
                  <c:v>0.4</c:v>
                </c:pt>
                <c:pt idx="3">
                  <c:v>0.51</c:v>
                </c:pt>
                <c:pt idx="4">
                  <c:v>0.49</c:v>
                </c:pt>
                <c:pt idx="5">
                  <c:v>0.46</c:v>
                </c:pt>
                <c:pt idx="6">
                  <c:v>0.49</c:v>
                </c:pt>
                <c:pt idx="8">
                  <c:v>0.42857142857142855</c:v>
                </c:pt>
              </c:numCache>
            </c:numRef>
          </c:val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Série 4</c:v>
                </c:pt>
              </c:strCache>
            </c:strRef>
          </c:tx>
          <c:spPr>
            <a:noFill/>
          </c:spPr>
          <c:cat>
            <c:strRef>
              <c:f>Feuil1!$A$2:$A$10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Feuil1!$E$2:$E$10</c:f>
              <c:numCache>
                <c:formatCode>0%</c:formatCode>
                <c:ptCount val="9"/>
                <c:pt idx="0">
                  <c:v>0.08</c:v>
                </c:pt>
                <c:pt idx="1">
                  <c:v>0.08</c:v>
                </c:pt>
                <c:pt idx="2">
                  <c:v>0.08</c:v>
                </c:pt>
                <c:pt idx="3">
                  <c:v>0.08</c:v>
                </c:pt>
                <c:pt idx="4">
                  <c:v>0.08</c:v>
                </c:pt>
                <c:pt idx="5">
                  <c:v>0.08</c:v>
                </c:pt>
                <c:pt idx="6">
                  <c:v>0.08</c:v>
                </c:pt>
                <c:pt idx="8">
                  <c:v>0.08</c:v>
                </c:pt>
              </c:numCache>
            </c:numRef>
          </c:val>
        </c:ser>
        <c:ser>
          <c:idx val="4"/>
          <c:order val="4"/>
          <c:tx>
            <c:strRef>
              <c:f>Feuil1!$F$1</c:f>
              <c:strCache>
                <c:ptCount val="1"/>
                <c:pt idx="0">
                  <c:v>Série 5</c:v>
                </c:pt>
              </c:strCache>
            </c:strRef>
          </c:tx>
          <c:spPr>
            <a:solidFill>
              <a:srgbClr val="FFC000"/>
            </a:solidFill>
          </c:spPr>
          <c:dLbls>
            <c:txPr>
              <a:bodyPr/>
              <a:lstStyle/>
              <a:p>
                <a:pPr algn="ctr">
                  <a:defRPr lang="en-US" sz="1100" b="1" i="0" u="none" strike="noStrike" kern="1200" baseline="0">
                    <a:solidFill>
                      <a:srgbClr val="00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Feuil1!$A$2:$A$10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Feuil1!$F$2:$F$10</c:f>
              <c:numCache>
                <c:formatCode>0%</c:formatCode>
                <c:ptCount val="9"/>
                <c:pt idx="0">
                  <c:v>0.41</c:v>
                </c:pt>
                <c:pt idx="1">
                  <c:v>0.27</c:v>
                </c:pt>
                <c:pt idx="2">
                  <c:v>0.27</c:v>
                </c:pt>
                <c:pt idx="3">
                  <c:v>0.24</c:v>
                </c:pt>
                <c:pt idx="4">
                  <c:v>0.25</c:v>
                </c:pt>
                <c:pt idx="5">
                  <c:v>0.19</c:v>
                </c:pt>
                <c:pt idx="6">
                  <c:v>0.1</c:v>
                </c:pt>
                <c:pt idx="8">
                  <c:v>0.2</c:v>
                </c:pt>
              </c:numCache>
            </c:numRef>
          </c:val>
        </c:ser>
        <c:ser>
          <c:idx val="5"/>
          <c:order val="5"/>
          <c:tx>
            <c:strRef>
              <c:f>Feuil1!$G$1</c:f>
              <c:strCache>
                <c:ptCount val="1"/>
                <c:pt idx="0">
                  <c:v>Série 6</c:v>
                </c:pt>
              </c:strCache>
            </c:strRef>
          </c:tx>
          <c:spPr>
            <a:noFill/>
          </c:spPr>
          <c:cat>
            <c:strRef>
              <c:f>Feuil1!$A$2:$A$10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Feuil1!$G$2:$G$10</c:f>
              <c:numCache>
                <c:formatCode>0%</c:formatCode>
                <c:ptCount val="9"/>
                <c:pt idx="0">
                  <c:v>0.08</c:v>
                </c:pt>
                <c:pt idx="1">
                  <c:v>0.08</c:v>
                </c:pt>
                <c:pt idx="2">
                  <c:v>0.08</c:v>
                </c:pt>
                <c:pt idx="3">
                  <c:v>0.08</c:v>
                </c:pt>
                <c:pt idx="4">
                  <c:v>0.08</c:v>
                </c:pt>
                <c:pt idx="5">
                  <c:v>0.08</c:v>
                </c:pt>
                <c:pt idx="6">
                  <c:v>0.08</c:v>
                </c:pt>
                <c:pt idx="8">
                  <c:v>0.08</c:v>
                </c:pt>
              </c:numCache>
            </c:numRef>
          </c:val>
        </c:ser>
        <c:ser>
          <c:idx val="6"/>
          <c:order val="6"/>
          <c:tx>
            <c:strRef>
              <c:f>Feuil1!$H$1</c:f>
              <c:strCache>
                <c:ptCount val="1"/>
                <c:pt idx="0">
                  <c:v>Série 7</c:v>
                </c:pt>
              </c:strCache>
            </c:strRef>
          </c:tx>
          <c:spPr>
            <a:solidFill>
              <a:srgbClr val="FF6600"/>
            </a:solidFill>
          </c:spPr>
          <c:dLbls>
            <c:dLbl>
              <c:idx val="15"/>
              <c:layout>
                <c:manualLayout>
                  <c:x val="5.3835789396935434E-3"/>
                  <c:y val="-5.4945054945054984E-3"/>
                </c:manualLayout>
              </c:layout>
              <c:showVal val="1"/>
            </c:dLbl>
            <c:txPr>
              <a:bodyPr/>
              <a:lstStyle/>
              <a:p>
                <a:pPr algn="ctr">
                  <a:defRPr lang="en-US" sz="1100" b="1" i="0" u="none" strike="noStrike" kern="1200" baseline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Feuil1!$A$2:$A$10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Feuil1!$H$2:$H$10</c:f>
              <c:numCache>
                <c:formatCode>0%</c:formatCode>
                <c:ptCount val="9"/>
                <c:pt idx="0">
                  <c:v>0.2</c:v>
                </c:pt>
                <c:pt idx="1">
                  <c:v>0.1</c:v>
                </c:pt>
                <c:pt idx="2">
                  <c:v>0.06</c:v>
                </c:pt>
                <c:pt idx="3">
                  <c:v>0.06</c:v>
                </c:pt>
                <c:pt idx="4">
                  <c:v>0.09</c:v>
                </c:pt>
                <c:pt idx="5">
                  <c:v>0.06</c:v>
                </c:pt>
                <c:pt idx="6">
                  <c:v>0.03</c:v>
                </c:pt>
                <c:pt idx="8">
                  <c:v>4.2857142857142858E-2</c:v>
                </c:pt>
              </c:numCache>
            </c:numRef>
          </c:val>
        </c:ser>
        <c:ser>
          <c:idx val="7"/>
          <c:order val="7"/>
          <c:tx>
            <c:strRef>
              <c:f>Feuil1!$I$1</c:f>
              <c:strCache>
                <c:ptCount val="1"/>
                <c:pt idx="0">
                  <c:v>Série 8</c:v>
                </c:pt>
              </c:strCache>
            </c:strRef>
          </c:tx>
          <c:spPr>
            <a:noFill/>
          </c:spPr>
          <c:cat>
            <c:strRef>
              <c:f>Feuil1!$A$2:$A$10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Feuil1!$I$2:$I$10</c:f>
              <c:numCache>
                <c:formatCode>0%</c:formatCode>
                <c:ptCount val="9"/>
                <c:pt idx="0">
                  <c:v>0.08</c:v>
                </c:pt>
                <c:pt idx="1">
                  <c:v>0.08</c:v>
                </c:pt>
                <c:pt idx="2">
                  <c:v>0.08</c:v>
                </c:pt>
                <c:pt idx="3">
                  <c:v>0.08</c:v>
                </c:pt>
                <c:pt idx="4">
                  <c:v>0.08</c:v>
                </c:pt>
                <c:pt idx="5">
                  <c:v>0.08</c:v>
                </c:pt>
                <c:pt idx="6">
                  <c:v>0.08</c:v>
                </c:pt>
                <c:pt idx="8">
                  <c:v>0.08</c:v>
                </c:pt>
              </c:numCache>
            </c:numRef>
          </c:val>
        </c:ser>
        <c:ser>
          <c:idx val="8"/>
          <c:order val="8"/>
          <c:tx>
            <c:strRef>
              <c:f>Feuil1!$J$1</c:f>
              <c:strCache>
                <c:ptCount val="1"/>
                <c:pt idx="0">
                  <c:v>Série 9</c:v>
                </c:pt>
              </c:strCache>
            </c:strRef>
          </c:tx>
          <c:spPr>
            <a:solidFill>
              <a:srgbClr val="808080">
                <a:lumMod val="60000"/>
                <a:lumOff val="40000"/>
              </a:srgbClr>
            </a:solidFill>
          </c:spPr>
          <c:dLbls>
            <c:dLbl>
              <c:idx val="4"/>
              <c:delete val="1"/>
            </c:dLbl>
            <c:txPr>
              <a:bodyPr/>
              <a:lstStyle/>
              <a:p>
                <a:pPr algn="ctr">
                  <a:defRPr lang="en-US" sz="1100" b="1" i="0" u="none" strike="noStrike" kern="1200" baseline="0">
                    <a:solidFill>
                      <a:srgbClr val="00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Feuil1!$A$2:$A$10</c:f>
              <c:strCache>
                <c:ptCount val="4"/>
                <c:pt idx="0">
                  <c:v>Catégorie 1</c:v>
                </c:pt>
                <c:pt idx="1">
                  <c:v>Catégorie 2</c:v>
                </c:pt>
                <c:pt idx="2">
                  <c:v>Catégorie 3</c:v>
                </c:pt>
                <c:pt idx="3">
                  <c:v>Catégorie 4</c:v>
                </c:pt>
              </c:strCache>
            </c:strRef>
          </c:cat>
          <c:val>
            <c:numRef>
              <c:f>Feuil1!$J$2:$J$10</c:f>
              <c:numCache>
                <c:formatCode>0%</c:formatCode>
                <c:ptCount val="9"/>
                <c:pt idx="0">
                  <c:v>0.09</c:v>
                </c:pt>
                <c:pt idx="1">
                  <c:v>0.08</c:v>
                </c:pt>
                <c:pt idx="2">
                  <c:v>7.0000000000000007E-2</c:v>
                </c:pt>
                <c:pt idx="3">
                  <c:v>0.09</c:v>
                </c:pt>
                <c:pt idx="4">
                  <c:v>0</c:v>
                </c:pt>
                <c:pt idx="5">
                  <c:v>0.06</c:v>
                </c:pt>
                <c:pt idx="6">
                  <c:v>0.09</c:v>
                </c:pt>
                <c:pt idx="8">
                  <c:v>7.0000000000000007E-2</c:v>
                </c:pt>
              </c:numCache>
            </c:numRef>
          </c:val>
        </c:ser>
        <c:gapWidth val="39"/>
        <c:gapDepth val="0"/>
        <c:shape val="cylinder"/>
        <c:axId val="84470784"/>
        <c:axId val="84478208"/>
        <c:axId val="0"/>
      </c:bar3DChart>
      <c:catAx>
        <c:axId val="84470784"/>
        <c:scaling>
          <c:orientation val="minMax"/>
        </c:scaling>
        <c:delete val="1"/>
        <c:axPos val="l"/>
        <c:tickLblPos val="none"/>
        <c:crossAx val="84478208"/>
        <c:crosses val="autoZero"/>
        <c:auto val="1"/>
        <c:lblAlgn val="ctr"/>
        <c:lblOffset val="100"/>
      </c:catAx>
      <c:valAx>
        <c:axId val="84478208"/>
        <c:scaling>
          <c:orientation val="minMax"/>
        </c:scaling>
        <c:delete val="1"/>
        <c:axPos val="b"/>
        <c:numFmt formatCode="0%" sourceLinked="1"/>
        <c:tickLblPos val="none"/>
        <c:crossAx val="8447078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autoTitleDeleted val="1"/>
    <c:view3D>
      <c:rAngAx val="1"/>
    </c:view3D>
    <c:floor>
      <c:spPr>
        <a:noFill/>
        <a:ln w="9525">
          <a:noFill/>
        </a:ln>
      </c:spPr>
    </c:floor>
    <c:plotArea>
      <c:layout>
        <c:manualLayout>
          <c:layoutTarget val="inner"/>
          <c:xMode val="edge"/>
          <c:yMode val="edge"/>
          <c:x val="7.3578595317725759E-2"/>
          <c:y val="4.3999999999999997E-2"/>
          <c:w val="0.91973244147157263"/>
          <c:h val="0.95504543839956924"/>
        </c:manualLayout>
      </c:layout>
      <c:bar3DChart>
        <c:barDir val="bar"/>
        <c:grouping val="stacked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rgbClr val="009A00"/>
            </a:solidFill>
          </c:spPr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Feuil1!$B$2</c:f>
              <c:numCache>
                <c:formatCode>0%</c:formatCode>
                <c:ptCount val="1"/>
                <c:pt idx="0">
                  <c:v>0.33000000000000512</c:v>
                </c:pt>
              </c:numCache>
            </c:numRef>
          </c:val>
        </c:ser>
        <c:gapWidth val="39"/>
        <c:gapDepth val="0"/>
        <c:shape val="cylinder"/>
        <c:axId val="87927424"/>
        <c:axId val="88166784"/>
        <c:axId val="0"/>
      </c:bar3DChart>
      <c:catAx>
        <c:axId val="87927424"/>
        <c:scaling>
          <c:orientation val="minMax"/>
        </c:scaling>
        <c:delete val="1"/>
        <c:axPos val="l"/>
        <c:tickLblPos val="none"/>
        <c:crossAx val="88166784"/>
        <c:crosses val="autoZero"/>
        <c:auto val="1"/>
        <c:lblAlgn val="ctr"/>
        <c:lblOffset val="100"/>
      </c:catAx>
      <c:valAx>
        <c:axId val="88166784"/>
        <c:scaling>
          <c:orientation val="minMax"/>
        </c:scaling>
        <c:delete val="1"/>
        <c:axPos val="b"/>
        <c:numFmt formatCode="0%" sourceLinked="1"/>
        <c:tickLblPos val="none"/>
        <c:crossAx val="8792742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autoTitleDeleted val="1"/>
    <c:view3D>
      <c:rAngAx val="1"/>
    </c:view3D>
    <c:floor>
      <c:spPr>
        <a:noFill/>
        <a:ln w="9525">
          <a:noFill/>
        </a:ln>
      </c:spPr>
    </c:floor>
    <c:plotArea>
      <c:layout>
        <c:manualLayout>
          <c:layoutTarget val="inner"/>
          <c:xMode val="edge"/>
          <c:yMode val="edge"/>
          <c:x val="7.3578595317725759E-2"/>
          <c:y val="4.3999999999999997E-2"/>
          <c:w val="0.91973244147157263"/>
          <c:h val="0.95504543839956879"/>
        </c:manualLayout>
      </c:layout>
      <c:bar3DChart>
        <c:barDir val="bar"/>
        <c:grouping val="stacked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rgbClr val="92D050"/>
            </a:solidFill>
          </c:spPr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Feuil1!$B$2</c:f>
              <c:numCache>
                <c:formatCode>0%</c:formatCode>
                <c:ptCount val="1"/>
                <c:pt idx="0">
                  <c:v>0.33000000000000501</c:v>
                </c:pt>
              </c:numCache>
            </c:numRef>
          </c:val>
        </c:ser>
        <c:gapWidth val="39"/>
        <c:gapDepth val="0"/>
        <c:shape val="cylinder"/>
        <c:axId val="91127168"/>
        <c:axId val="91306624"/>
        <c:axId val="0"/>
      </c:bar3DChart>
      <c:catAx>
        <c:axId val="91127168"/>
        <c:scaling>
          <c:orientation val="minMax"/>
        </c:scaling>
        <c:delete val="1"/>
        <c:axPos val="l"/>
        <c:tickLblPos val="none"/>
        <c:crossAx val="91306624"/>
        <c:crosses val="autoZero"/>
        <c:auto val="1"/>
        <c:lblAlgn val="ctr"/>
        <c:lblOffset val="100"/>
      </c:catAx>
      <c:valAx>
        <c:axId val="91306624"/>
        <c:scaling>
          <c:orientation val="minMax"/>
        </c:scaling>
        <c:delete val="1"/>
        <c:axPos val="b"/>
        <c:numFmt formatCode="0%" sourceLinked="1"/>
        <c:tickLblPos val="none"/>
        <c:crossAx val="9112716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autoTitleDeleted val="1"/>
    <c:view3D>
      <c:rAngAx val="1"/>
    </c:view3D>
    <c:floor>
      <c:spPr>
        <a:noFill/>
        <a:ln w="9525">
          <a:noFill/>
        </a:ln>
      </c:spPr>
    </c:floor>
    <c:plotArea>
      <c:layout>
        <c:manualLayout>
          <c:layoutTarget val="inner"/>
          <c:xMode val="edge"/>
          <c:yMode val="edge"/>
          <c:x val="7.3578595317725759E-2"/>
          <c:y val="4.3999999999999997E-2"/>
          <c:w val="0.91973244147157263"/>
          <c:h val="0.95504543839956924"/>
        </c:manualLayout>
      </c:layout>
      <c:bar3DChart>
        <c:barDir val="bar"/>
        <c:grouping val="stacked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rgbClr val="FF6600"/>
            </a:solidFill>
          </c:spPr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Feuil1!$B$2</c:f>
              <c:numCache>
                <c:formatCode>0%</c:formatCode>
                <c:ptCount val="1"/>
                <c:pt idx="0">
                  <c:v>0.33000000000000512</c:v>
                </c:pt>
              </c:numCache>
            </c:numRef>
          </c:val>
        </c:ser>
        <c:gapWidth val="39"/>
        <c:gapDepth val="0"/>
        <c:shape val="cylinder"/>
        <c:axId val="165067392"/>
        <c:axId val="191169664"/>
        <c:axId val="0"/>
      </c:bar3DChart>
      <c:catAx>
        <c:axId val="165067392"/>
        <c:scaling>
          <c:orientation val="minMax"/>
        </c:scaling>
        <c:delete val="1"/>
        <c:axPos val="l"/>
        <c:tickLblPos val="none"/>
        <c:crossAx val="191169664"/>
        <c:crosses val="autoZero"/>
        <c:auto val="1"/>
        <c:lblAlgn val="ctr"/>
        <c:lblOffset val="100"/>
      </c:catAx>
      <c:valAx>
        <c:axId val="191169664"/>
        <c:scaling>
          <c:orientation val="minMax"/>
        </c:scaling>
        <c:delete val="1"/>
        <c:axPos val="b"/>
        <c:numFmt formatCode="0%" sourceLinked="1"/>
        <c:tickLblPos val="none"/>
        <c:crossAx val="16506739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autoTitleDeleted val="1"/>
    <c:view3D>
      <c:rAngAx val="1"/>
    </c:view3D>
    <c:floor>
      <c:spPr>
        <a:noFill/>
        <a:ln w="9525">
          <a:noFill/>
        </a:ln>
      </c:spPr>
    </c:floor>
    <c:plotArea>
      <c:layout>
        <c:manualLayout>
          <c:layoutTarget val="inner"/>
          <c:xMode val="edge"/>
          <c:yMode val="edge"/>
          <c:x val="7.3578595317725759E-2"/>
          <c:y val="4.3999999999999997E-2"/>
          <c:w val="0.91973244147157263"/>
          <c:h val="0.95504543839956924"/>
        </c:manualLayout>
      </c:layout>
      <c:bar3DChart>
        <c:barDir val="bar"/>
        <c:grouping val="stacked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rgbClr val="FFC000"/>
            </a:solidFill>
          </c:spPr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Feuil1!$B$2</c:f>
              <c:numCache>
                <c:formatCode>0%</c:formatCode>
                <c:ptCount val="1"/>
                <c:pt idx="0">
                  <c:v>0.33000000000000512</c:v>
                </c:pt>
              </c:numCache>
            </c:numRef>
          </c:val>
        </c:ser>
        <c:gapWidth val="39"/>
        <c:gapDepth val="0"/>
        <c:shape val="cylinder"/>
        <c:axId val="195339008"/>
        <c:axId val="195340544"/>
        <c:axId val="0"/>
      </c:bar3DChart>
      <c:catAx>
        <c:axId val="195339008"/>
        <c:scaling>
          <c:orientation val="minMax"/>
        </c:scaling>
        <c:delete val="1"/>
        <c:axPos val="l"/>
        <c:tickLblPos val="none"/>
        <c:crossAx val="195340544"/>
        <c:crosses val="autoZero"/>
        <c:auto val="1"/>
        <c:lblAlgn val="ctr"/>
        <c:lblOffset val="100"/>
      </c:catAx>
      <c:valAx>
        <c:axId val="195340544"/>
        <c:scaling>
          <c:orientation val="minMax"/>
        </c:scaling>
        <c:delete val="1"/>
        <c:axPos val="b"/>
        <c:numFmt formatCode="0%" sourceLinked="1"/>
        <c:tickLblPos val="none"/>
        <c:crossAx val="19533900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autoTitleDeleted val="1"/>
    <c:view3D>
      <c:rAngAx val="1"/>
    </c:view3D>
    <c:floor>
      <c:spPr>
        <a:noFill/>
        <a:ln w="9525">
          <a:noFill/>
        </a:ln>
      </c:spPr>
    </c:floor>
    <c:plotArea>
      <c:layout>
        <c:manualLayout>
          <c:layoutTarget val="inner"/>
          <c:xMode val="edge"/>
          <c:yMode val="edge"/>
          <c:x val="7.3578595317725759E-2"/>
          <c:y val="4.3999999999999997E-2"/>
          <c:w val="0.91973244147157263"/>
          <c:h val="0.95504543839956979"/>
        </c:manualLayout>
      </c:layout>
      <c:bar3DChart>
        <c:barDir val="bar"/>
        <c:grouping val="stacked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rgbClr val="808080">
                <a:lumMod val="75000"/>
              </a:srgbClr>
            </a:solidFill>
          </c:spPr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Feuil1!$B$2</c:f>
              <c:numCache>
                <c:formatCode>0%</c:formatCode>
                <c:ptCount val="1"/>
                <c:pt idx="0">
                  <c:v>0.33000000000000523</c:v>
                </c:pt>
              </c:numCache>
            </c:numRef>
          </c:val>
        </c:ser>
        <c:gapWidth val="39"/>
        <c:gapDepth val="0"/>
        <c:shape val="cylinder"/>
        <c:axId val="85244544"/>
        <c:axId val="85255680"/>
        <c:axId val="0"/>
      </c:bar3DChart>
      <c:catAx>
        <c:axId val="85244544"/>
        <c:scaling>
          <c:orientation val="minMax"/>
        </c:scaling>
        <c:delete val="1"/>
        <c:axPos val="l"/>
        <c:tickLblPos val="none"/>
        <c:crossAx val="85255680"/>
        <c:crosses val="autoZero"/>
        <c:auto val="1"/>
        <c:lblAlgn val="ctr"/>
        <c:lblOffset val="100"/>
      </c:catAx>
      <c:valAx>
        <c:axId val="85255680"/>
        <c:scaling>
          <c:orientation val="minMax"/>
        </c:scaling>
        <c:delete val="1"/>
        <c:axPos val="b"/>
        <c:numFmt formatCode="0%" sourceLinked="1"/>
        <c:tickLblPos val="none"/>
        <c:crossAx val="8524454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lrMapOvr bg1="lt1" tx1="dk1" bg2="lt2" tx2="dk2" accent1="accent1" accent2="accent2" accent3="accent3" accent4="accent4" accent5="accent5" accent6="accent6" hlink="hlink" folHlink="folHlink"/>
  <c:chart>
    <c:plotArea>
      <c:layout/>
      <c:scatterChart>
        <c:scatterStyle val="lineMarker"/>
        <c:ser>
          <c:idx val="0"/>
          <c:order val="0"/>
          <c:spPr>
            <a:ln w="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circle"/>
            <c:size val="9"/>
            <c:spPr>
              <a:gradFill flip="none" rotWithShape="1">
                <a:gsLst>
                  <a:gs pos="0">
                    <a:srgbClr val="CCBECC"/>
                  </a:gs>
                  <a:gs pos="73000">
                    <a:srgbClr val="43254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rgbClr val="43254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xVal>
            <c:numRef>
              <c:f>Feuil1!$H$48:$H$54</c:f>
              <c:numCache>
                <c:formatCode>0%</c:formatCode>
                <c:ptCount val="7"/>
                <c:pt idx="0">
                  <c:v>0.17</c:v>
                </c:pt>
                <c:pt idx="1">
                  <c:v>0.2</c:v>
                </c:pt>
                <c:pt idx="2">
                  <c:v>0.23</c:v>
                </c:pt>
                <c:pt idx="3">
                  <c:v>0.29000000000000004</c:v>
                </c:pt>
                <c:pt idx="4">
                  <c:v>0.1</c:v>
                </c:pt>
                <c:pt idx="5">
                  <c:v>6.0000000000000005E-2</c:v>
                </c:pt>
                <c:pt idx="6">
                  <c:v>0.16</c:v>
                </c:pt>
              </c:numCache>
            </c:numRef>
          </c:xVal>
          <c:yVal>
            <c:numRef>
              <c:f>Feuil1!$I$48:$I$54</c:f>
              <c:numCache>
                <c:formatCode>0.000</c:formatCode>
                <c:ptCount val="7"/>
                <c:pt idx="0">
                  <c:v>0.4260000000000001</c:v>
                </c:pt>
                <c:pt idx="1">
                  <c:v>0.441</c:v>
                </c:pt>
                <c:pt idx="2">
                  <c:v>0.45800000000000002</c:v>
                </c:pt>
                <c:pt idx="3">
                  <c:v>0.49600000000000005</c:v>
                </c:pt>
                <c:pt idx="4">
                  <c:v>0.45800000000000002</c:v>
                </c:pt>
                <c:pt idx="5">
                  <c:v>0.41800000000000004</c:v>
                </c:pt>
                <c:pt idx="6">
                  <c:v>0.55400000000000005</c:v>
                </c:pt>
              </c:numCache>
            </c:numRef>
          </c:yVal>
        </c:ser>
        <c:axId val="87189760"/>
        <c:axId val="173415040"/>
      </c:scatterChart>
      <c:valAx>
        <c:axId val="87189760"/>
        <c:scaling>
          <c:orientation val="minMax"/>
        </c:scaling>
        <c:axPos val="b"/>
        <c:numFmt formatCode="0%" sourceLinked="1"/>
        <c:tickLblPos val="nextTo"/>
        <c:spPr>
          <a:ln>
            <a:noFill/>
          </a:ln>
        </c:spPr>
        <c:txPr>
          <a:bodyPr/>
          <a:lstStyle/>
          <a:p>
            <a:pPr>
              <a:defRPr b="1">
                <a:latin typeface="Tahoma" pitchFamily="34" charset="0"/>
                <a:ea typeface="Tahoma" pitchFamily="34" charset="0"/>
                <a:cs typeface="Tahoma" pitchFamily="34" charset="0"/>
              </a:defRPr>
            </a:pPr>
            <a:endParaRPr lang="fr-FR"/>
          </a:p>
        </c:txPr>
        <c:crossAx val="173415040"/>
        <c:crosses val="autoZero"/>
        <c:crossBetween val="midCat"/>
      </c:valAx>
      <c:valAx>
        <c:axId val="173415040"/>
        <c:scaling>
          <c:orientation val="minMax"/>
          <c:max val="0.60000000000000042"/>
          <c:min val="0.4"/>
        </c:scaling>
        <c:axPos val="l"/>
        <c:numFmt formatCode="0.00" sourceLinked="0"/>
        <c:tickLblPos val="nextTo"/>
        <c:spPr>
          <a:ln>
            <a:noFill/>
          </a:ln>
        </c:spPr>
        <c:txPr>
          <a:bodyPr/>
          <a:lstStyle/>
          <a:p>
            <a:pPr>
              <a:defRPr b="1">
                <a:latin typeface="Tahoma" pitchFamily="34" charset="0"/>
                <a:ea typeface="Tahoma" pitchFamily="34" charset="0"/>
                <a:cs typeface="Tahoma" pitchFamily="34" charset="0"/>
              </a:defRPr>
            </a:pPr>
            <a:endParaRPr lang="fr-FR"/>
          </a:p>
        </c:txPr>
        <c:crossAx val="87189760"/>
        <c:crosses val="autoZero"/>
        <c:crossBetween val="midCat"/>
      </c:valAx>
      <c:spPr>
        <a:noFill/>
      </c:spPr>
    </c:plotArea>
    <c:plotVisOnly val="1"/>
  </c:chart>
  <c:spPr>
    <a:noFill/>
    <a:ln>
      <a:noFill/>
    </a:ln>
  </c:spPr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302" cy="49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30" tIns="46314" rIns="92630" bIns="46314" numCol="1" anchor="t" anchorCtr="0" compatLnSpc="1">
            <a:prstTxWarp prst="textNoShape">
              <a:avLst/>
            </a:prstTxWarp>
          </a:bodyPr>
          <a:lstStyle>
            <a:lvl1pPr defTabSz="918238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312" y="0"/>
            <a:ext cx="2949302" cy="49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30" tIns="46314" rIns="92630" bIns="46314" numCol="1" anchor="t" anchorCtr="0" compatLnSpc="1">
            <a:prstTxWarp prst="textNoShape">
              <a:avLst/>
            </a:prstTxWarp>
          </a:bodyPr>
          <a:lstStyle>
            <a:lvl1pPr algn="r" defTabSz="918238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452"/>
            <a:ext cx="2949302" cy="49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30" tIns="46314" rIns="92630" bIns="46314" numCol="1" anchor="b" anchorCtr="0" compatLnSpc="1">
            <a:prstTxWarp prst="textNoShape">
              <a:avLst/>
            </a:prstTxWarp>
          </a:bodyPr>
          <a:lstStyle>
            <a:lvl1pPr defTabSz="918238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312" y="9444452"/>
            <a:ext cx="2949302" cy="49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30" tIns="46314" rIns="92630" bIns="46314" numCol="1" anchor="b" anchorCtr="0" compatLnSpc="1">
            <a:prstTxWarp prst="textNoShape">
              <a:avLst/>
            </a:prstTxWarp>
          </a:bodyPr>
          <a:lstStyle>
            <a:lvl1pPr algn="r" defTabSz="918238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FAC2C006-7B29-44E5-B1A1-390202AF469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="" xmlns:p14="http://schemas.microsoft.com/office/powerpoint/2010/main" val="16424118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302" cy="49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30" tIns="46314" rIns="92630" bIns="46314" numCol="1" anchor="t" anchorCtr="0" compatLnSpc="1">
            <a:prstTxWarp prst="textNoShape">
              <a:avLst/>
            </a:prstTxWarp>
          </a:bodyPr>
          <a:lstStyle>
            <a:lvl1pPr defTabSz="918238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312" y="0"/>
            <a:ext cx="2949302" cy="49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30" tIns="46314" rIns="92630" bIns="46314" numCol="1" anchor="t" anchorCtr="0" compatLnSpc="1">
            <a:prstTxWarp prst="textNoShape">
              <a:avLst/>
            </a:prstTxWarp>
          </a:bodyPr>
          <a:lstStyle>
            <a:lvl1pPr algn="r" defTabSz="918238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556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0725" y="749300"/>
            <a:ext cx="5375275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009" y="4719143"/>
            <a:ext cx="4991595" cy="4470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30" tIns="46314" rIns="92630" bIns="463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452"/>
            <a:ext cx="2949302" cy="49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30" tIns="46314" rIns="92630" bIns="46314" numCol="1" anchor="b" anchorCtr="0" compatLnSpc="1">
            <a:prstTxWarp prst="textNoShape">
              <a:avLst/>
            </a:prstTxWarp>
          </a:bodyPr>
          <a:lstStyle>
            <a:lvl1pPr defTabSz="918238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312" y="9444452"/>
            <a:ext cx="2949302" cy="49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30" tIns="46314" rIns="92630" bIns="46314" numCol="1" anchor="b" anchorCtr="0" compatLnSpc="1">
            <a:prstTxWarp prst="textNoShape">
              <a:avLst/>
            </a:prstTxWarp>
          </a:bodyPr>
          <a:lstStyle>
            <a:lvl1pPr algn="r" defTabSz="918238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467F2B5D-9208-4010-9CA0-8B2EFB0D574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="" xmlns:p14="http://schemas.microsoft.com/office/powerpoint/2010/main" val="9862345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0914"/>
            <a:fld id="{3781E22B-5139-42D5-BEB1-8055C7E9D332}" type="slidenum">
              <a:rPr lang="fr-FR" altLang="fr-FR" smtClean="0"/>
              <a:pPr defTabSz="910914"/>
              <a:t>1</a:t>
            </a:fld>
            <a:endParaRPr lang="fr-FR" altLang="fr-FR" smtClean="0"/>
          </a:p>
        </p:txBody>
      </p:sp>
      <p:sp>
        <p:nvSpPr>
          <p:cNvPr id="468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0914"/>
            <a:fld id="{3781E22B-5139-42D5-BEB1-8055C7E9D332}" type="slidenum">
              <a:rPr lang="fr-FR" altLang="fr-FR" smtClean="0"/>
              <a:pPr defTabSz="910914"/>
              <a:t>2</a:t>
            </a:fld>
            <a:endParaRPr lang="fr-FR" altLang="fr-FR" smtClean="0"/>
          </a:p>
        </p:txBody>
      </p:sp>
      <p:sp>
        <p:nvSpPr>
          <p:cNvPr id="468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0914"/>
            <a:fld id="{3781E22B-5139-42D5-BEB1-8055C7E9D332}" type="slidenum">
              <a:rPr lang="fr-FR" altLang="fr-FR" smtClean="0"/>
              <a:pPr defTabSz="910914"/>
              <a:t>3</a:t>
            </a:fld>
            <a:endParaRPr lang="fr-FR" altLang="fr-FR" smtClean="0"/>
          </a:p>
        </p:txBody>
      </p:sp>
      <p:sp>
        <p:nvSpPr>
          <p:cNvPr id="468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grpSp>
        <p:nvGrpSpPr>
          <p:cNvPr id="25604" name="Group 66"/>
          <p:cNvGrpSpPr>
            <a:grpSpLocks/>
          </p:cNvGrpSpPr>
          <p:nvPr/>
        </p:nvGrpSpPr>
        <p:grpSpPr bwMode="auto">
          <a:xfrm>
            <a:off x="0" y="6132513"/>
            <a:ext cx="738188" cy="725487"/>
            <a:chOff x="0" y="3863"/>
            <a:chExt cx="465" cy="457"/>
          </a:xfrm>
        </p:grpSpPr>
        <p:sp>
          <p:nvSpPr>
            <p:cNvPr id="2840643" name="Rectangle 67"/>
            <p:cNvSpPr>
              <a:spLocks noChangeArrowheads="1"/>
            </p:cNvSpPr>
            <p:nvPr userDrawn="1"/>
          </p:nvSpPr>
          <p:spPr bwMode="auto">
            <a:xfrm>
              <a:off x="0" y="3863"/>
              <a:ext cx="451" cy="457"/>
            </a:xfrm>
            <a:prstGeom prst="rect">
              <a:avLst/>
            </a:prstGeom>
            <a:solidFill>
              <a:srgbClr val="DFE0DB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hangingPunct="0">
                <a:defRPr/>
              </a:pPr>
              <a:endParaRPr lang="fr-FR" dirty="0">
                <a:cs typeface="+mn-cs"/>
              </a:endParaRPr>
            </a:p>
          </p:txBody>
        </p:sp>
        <p:pic>
          <p:nvPicPr>
            <p:cNvPr id="25606" name="Picture 68" descr="guillements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69" y="3954"/>
              <a:ext cx="3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" name="Text Box 17"/>
          <p:cNvSpPr txBox="1">
            <a:spLocks noChangeArrowheads="1"/>
          </p:cNvSpPr>
          <p:nvPr/>
        </p:nvSpPr>
        <p:spPr bwMode="white">
          <a:xfrm>
            <a:off x="742950" y="6513513"/>
            <a:ext cx="91630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9" tIns="45715" rIns="91429" bIns="45715">
            <a:spAutoFit/>
          </a:bodyPr>
          <a:lstStyle/>
          <a:p>
            <a:pPr>
              <a:tabLst>
                <a:tab pos="8605838" algn="r"/>
              </a:tabLst>
            </a:pPr>
            <a:r>
              <a:rPr lang="fr-FR" sz="1000" dirty="0">
                <a:solidFill>
                  <a:schemeClr val="bg2"/>
                </a:solidFill>
                <a:latin typeface="Tahoma" pitchFamily="34" charset="0"/>
              </a:rPr>
              <a:t>	</a:t>
            </a:r>
            <a:r>
              <a:rPr lang="fr-FR" sz="1000" b="1" dirty="0">
                <a:solidFill>
                  <a:schemeClr val="bg2"/>
                </a:solidFill>
                <a:latin typeface="Tahoma" pitchFamily="34" charset="0"/>
              </a:rPr>
              <a:t>page </a:t>
            </a:r>
            <a:fld id="{B73EB43D-E443-4AB6-8CEE-8F4D4D768CF1}" type="slidenum">
              <a:rPr lang="fr-FR" sz="1000" b="1">
                <a:solidFill>
                  <a:schemeClr val="bg2"/>
                </a:solidFill>
                <a:latin typeface="Tahoma" pitchFamily="34" charset="0"/>
              </a:rPr>
              <a:pPr>
                <a:tabLst>
                  <a:tab pos="8605838" algn="r"/>
                </a:tabLst>
              </a:pPr>
              <a:t>‹N°›</a:t>
            </a:fld>
            <a:endParaRPr lang="fr-FR" sz="1000" b="1" dirty="0">
              <a:solidFill>
                <a:schemeClr val="bg2"/>
              </a:solidFill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82" r:id="rId1"/>
    <p:sldLayoutId id="2147485581" r:id="rId2"/>
    <p:sldLayoutId id="2147485580" r:id="rId3"/>
    <p:sldLayoutId id="2147485579" r:id="rId4"/>
    <p:sldLayoutId id="2147485578" r:id="rId5"/>
    <p:sldLayoutId id="2147485577" r:id="rId6"/>
    <p:sldLayoutId id="2147485576" r:id="rId7"/>
    <p:sldLayoutId id="2147485575" r:id="rId8"/>
    <p:sldLayoutId id="2147485574" r:id="rId9"/>
    <p:sldLayoutId id="2147485573" r:id="rId10"/>
    <p:sldLayoutId id="21474855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.xml"/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Group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88727367"/>
              </p:ext>
            </p:extLst>
          </p:nvPr>
        </p:nvGraphicFramePr>
        <p:xfrm>
          <a:off x="692150" y="257175"/>
          <a:ext cx="9213850" cy="827405"/>
        </p:xfrm>
        <a:graphic>
          <a:graphicData uri="http://schemas.openxmlformats.org/drawingml/2006/table">
            <a:tbl>
              <a:tblPr/>
              <a:tblGrid>
                <a:gridCol w="9213850"/>
              </a:tblGrid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</a:rPr>
                        <a:t>Satisfaction globale et détaillée</a:t>
                      </a:r>
                      <a:endParaRPr kumimoji="0" lang="fr-FR" sz="2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32541"/>
                    </a:solidFill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lvl="0">
                        <a:spcBef>
                          <a:spcPct val="50000"/>
                        </a:spcBef>
                      </a:pPr>
                      <a:endParaRPr lang="fr-FR" sz="1600" b="0" noProof="0" dirty="0">
                        <a:solidFill>
                          <a:schemeClr val="bg1"/>
                        </a:solidFill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4487"/>
                    </a:solidFill>
                  </a:tcPr>
                </a:tc>
              </a:tr>
            </a:tbl>
          </a:graphicData>
        </a:graphic>
      </p:graphicFrame>
      <p:grpSp>
        <p:nvGrpSpPr>
          <p:cNvPr id="100" name="Groupe 99"/>
          <p:cNvGrpSpPr/>
          <p:nvPr/>
        </p:nvGrpSpPr>
        <p:grpSpPr>
          <a:xfrm>
            <a:off x="7705017" y="1762490"/>
            <a:ext cx="432000" cy="3784056"/>
            <a:chOff x="7971717" y="1825990"/>
            <a:chExt cx="432000" cy="3784056"/>
          </a:xfrm>
        </p:grpSpPr>
        <p:sp>
          <p:nvSpPr>
            <p:cNvPr id="58" name="Ellipse 57"/>
            <p:cNvSpPr/>
            <p:nvPr/>
          </p:nvSpPr>
          <p:spPr>
            <a:xfrm rot="4127834">
              <a:off x="8043717" y="1753990"/>
              <a:ext cx="288000" cy="432000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Ellipse 58"/>
            <p:cNvSpPr/>
            <p:nvPr/>
          </p:nvSpPr>
          <p:spPr>
            <a:xfrm rot="4127834">
              <a:off x="8043717" y="2609027"/>
              <a:ext cx="288000" cy="432000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Ellipse 59"/>
            <p:cNvSpPr/>
            <p:nvPr/>
          </p:nvSpPr>
          <p:spPr>
            <a:xfrm rot="4127834">
              <a:off x="8043717" y="3049197"/>
              <a:ext cx="288000" cy="432000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Ellipse 60"/>
            <p:cNvSpPr/>
            <p:nvPr/>
          </p:nvSpPr>
          <p:spPr>
            <a:xfrm rot="4127834">
              <a:off x="8043717" y="3489367"/>
              <a:ext cx="288000" cy="432000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Ellipse 61"/>
            <p:cNvSpPr/>
            <p:nvPr/>
          </p:nvSpPr>
          <p:spPr>
            <a:xfrm rot="4127834">
              <a:off x="8043717" y="3929537"/>
              <a:ext cx="288000" cy="432000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Ellipse 62"/>
            <p:cNvSpPr/>
            <p:nvPr/>
          </p:nvSpPr>
          <p:spPr>
            <a:xfrm rot="4127834">
              <a:off x="8043717" y="4369707"/>
              <a:ext cx="288000" cy="432000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Ellipse 63"/>
            <p:cNvSpPr/>
            <p:nvPr/>
          </p:nvSpPr>
          <p:spPr>
            <a:xfrm rot="4127834">
              <a:off x="8043717" y="5250046"/>
              <a:ext cx="288000" cy="432000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Ellipse 65"/>
            <p:cNvSpPr/>
            <p:nvPr/>
          </p:nvSpPr>
          <p:spPr>
            <a:xfrm rot="4127834">
              <a:off x="8043717" y="4809877"/>
              <a:ext cx="288000" cy="432000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73" name="Tableau 72"/>
          <p:cNvGraphicFramePr>
            <a:graphicFrameLocks noGrp="1"/>
          </p:cNvGraphicFramePr>
          <p:nvPr/>
        </p:nvGraphicFramePr>
        <p:xfrm>
          <a:off x="787400" y="1638300"/>
          <a:ext cx="2755900" cy="3973496"/>
        </p:xfrm>
        <a:graphic>
          <a:graphicData uri="http://schemas.openxmlformats.org/drawingml/2006/table">
            <a:tbl>
              <a:tblPr/>
              <a:tblGrid>
                <a:gridCol w="2755900"/>
              </a:tblGrid>
              <a:tr h="508795">
                <a:tc>
                  <a:txBody>
                    <a:bodyPr/>
                    <a:lstStyle/>
                    <a:p>
                      <a:pPr algn="r" fontAlgn="b"/>
                      <a:r>
                        <a:rPr lang="fr-FR" sz="1050" b="1" i="0" u="none" strike="noStrike" dirty="0" smtClean="0">
                          <a:latin typeface="Tahoma"/>
                        </a:rPr>
                        <a:t>Satisfaction </a:t>
                      </a:r>
                      <a:r>
                        <a:rPr lang="fr-FR" sz="1050" b="1" i="0" u="none" strike="noStrike" dirty="0">
                          <a:latin typeface="Tahoma"/>
                        </a:rPr>
                        <a:t>globale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8086">
                <a:tc>
                  <a:txBody>
                    <a:bodyPr/>
                    <a:lstStyle/>
                    <a:p>
                      <a:pPr algn="r" fontAlgn="b"/>
                      <a:endParaRPr lang="fr-FR" sz="1050" b="1" i="0" u="none" strike="noStrike"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6619">
                <a:tc>
                  <a:txBody>
                    <a:bodyPr/>
                    <a:lstStyle/>
                    <a:p>
                      <a:pPr algn="r" fontAlgn="b"/>
                      <a:r>
                        <a:rPr lang="fr-FR" sz="1050" b="1" i="0" u="none" strike="noStrike">
                          <a:latin typeface="Tahoma"/>
                        </a:rPr>
                        <a:t>Position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r" fontAlgn="b"/>
                      <a:r>
                        <a:rPr lang="fr-FR" sz="1050" b="1" i="0" u="none" strike="noStrike">
                          <a:latin typeface="Tahoma"/>
                        </a:rPr>
                        <a:t>Taille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2896">
                <a:tc>
                  <a:txBody>
                    <a:bodyPr/>
                    <a:lstStyle/>
                    <a:p>
                      <a:pPr algn="r" fontAlgn="b"/>
                      <a:r>
                        <a:rPr lang="fr-FR" sz="1050" b="1" i="0" u="none" strike="noStrike" dirty="0">
                          <a:latin typeface="Tahoma"/>
                        </a:rPr>
                        <a:t>Chirurgie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1634">
                <a:tc>
                  <a:txBody>
                    <a:bodyPr/>
                    <a:lstStyle/>
                    <a:p>
                      <a:pPr algn="r" fontAlgn="b"/>
                      <a:r>
                        <a:rPr lang="fr-FR" sz="1050" b="1" i="0" u="none" strike="noStrike">
                          <a:latin typeface="Tahoma"/>
                        </a:rPr>
                        <a:t>Texture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8970">
                <a:tc>
                  <a:txBody>
                    <a:bodyPr/>
                    <a:lstStyle/>
                    <a:p>
                      <a:pPr algn="r" fontAlgn="b"/>
                      <a:r>
                        <a:rPr lang="fr-FR" sz="1050" b="1" i="0" u="none" strike="noStrike">
                          <a:latin typeface="Tahoma"/>
                        </a:rPr>
                        <a:t>Projection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r" fontAlgn="b"/>
                      <a:r>
                        <a:rPr lang="fr-FR" sz="1050" b="1" i="0" u="none" strike="noStrike">
                          <a:latin typeface="Tahoma"/>
                        </a:rPr>
                        <a:t>Comparaison natif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2896">
                <a:tc>
                  <a:txBody>
                    <a:bodyPr/>
                    <a:lstStyle/>
                    <a:p>
                      <a:pPr algn="r" fontAlgn="b"/>
                      <a:r>
                        <a:rPr lang="fr-FR" sz="1050" b="1" i="0" u="none" strike="noStrike" dirty="0">
                          <a:latin typeface="Tahoma"/>
                        </a:rPr>
                        <a:t>Sensibilité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4" name="Graphique 73"/>
          <p:cNvGraphicFramePr/>
          <p:nvPr/>
        </p:nvGraphicFramePr>
        <p:xfrm>
          <a:off x="3340101" y="1397000"/>
          <a:ext cx="4343400" cy="431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" name="Rectangle 74"/>
          <p:cNvSpPr/>
          <p:nvPr/>
        </p:nvSpPr>
        <p:spPr>
          <a:xfrm>
            <a:off x="7509237" y="1402477"/>
            <a:ext cx="822662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1050" dirty="0" smtClean="0">
                <a:solidFill>
                  <a:srgbClr val="008000"/>
                </a:solidFill>
              </a:rPr>
              <a:t>Satisfaite</a:t>
            </a:r>
            <a:endParaRPr lang="en-US" sz="1050" dirty="0">
              <a:solidFill>
                <a:srgbClr val="008000"/>
              </a:solidFill>
            </a:endParaRPr>
          </a:p>
        </p:txBody>
      </p:sp>
      <p:graphicFrame>
        <p:nvGraphicFramePr>
          <p:cNvPr id="76" name="Graphique 75"/>
          <p:cNvGraphicFramePr/>
          <p:nvPr/>
        </p:nvGraphicFramePr>
        <p:xfrm>
          <a:off x="2533649" y="5921375"/>
          <a:ext cx="387351" cy="542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7" name="Graphique 76"/>
          <p:cNvGraphicFramePr/>
          <p:nvPr/>
        </p:nvGraphicFramePr>
        <p:xfrm>
          <a:off x="3651249" y="5921375"/>
          <a:ext cx="387351" cy="542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8" name="Graphique 77"/>
          <p:cNvGraphicFramePr/>
          <p:nvPr/>
        </p:nvGraphicFramePr>
        <p:xfrm>
          <a:off x="5581649" y="5921375"/>
          <a:ext cx="387351" cy="542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79" name="Graphique 78"/>
          <p:cNvGraphicFramePr/>
          <p:nvPr/>
        </p:nvGraphicFramePr>
        <p:xfrm>
          <a:off x="4743449" y="5921375"/>
          <a:ext cx="387351" cy="542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80" name="Tableau 79"/>
          <p:cNvGraphicFramePr>
            <a:graphicFrameLocks noGrp="1"/>
          </p:cNvGraphicFramePr>
          <p:nvPr/>
        </p:nvGraphicFramePr>
        <p:xfrm>
          <a:off x="2857500" y="6032500"/>
          <a:ext cx="4597400" cy="355600"/>
        </p:xfrm>
        <a:graphic>
          <a:graphicData uri="http://schemas.openxmlformats.org/drawingml/2006/table">
            <a:tbl>
              <a:tblPr/>
              <a:tblGrid>
                <a:gridCol w="1104900"/>
                <a:gridCol w="1092200"/>
                <a:gridCol w="863600"/>
                <a:gridCol w="1130300"/>
                <a:gridCol w="406400"/>
              </a:tblGrid>
              <a:tr h="355600">
                <a:tc>
                  <a:txBody>
                    <a:bodyPr/>
                    <a:lstStyle/>
                    <a:p>
                      <a:pPr algn="l" fontAlgn="b"/>
                      <a:r>
                        <a:rPr lang="fr-FR" sz="1050" b="1" i="0" u="none" strike="noStrike" dirty="0">
                          <a:latin typeface="Tahoma"/>
                        </a:rPr>
                        <a:t>Très </a:t>
                      </a:r>
                      <a:endParaRPr lang="fr-FR" sz="1050" b="1" i="0" u="none" strike="noStrike" dirty="0" smtClean="0">
                        <a:latin typeface="Tahoma"/>
                      </a:endParaRPr>
                    </a:p>
                    <a:p>
                      <a:pPr algn="l" fontAlgn="b"/>
                      <a:r>
                        <a:rPr lang="fr-FR" sz="1050" b="1" i="0" u="none" strike="noStrike" dirty="0" smtClean="0">
                          <a:latin typeface="Tahoma"/>
                        </a:rPr>
                        <a:t>satisfaite</a:t>
                      </a:r>
                      <a:endParaRPr lang="fr-FR" sz="1050" b="1" i="0" u="none" strike="noStrike" dirty="0"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50" b="1" i="0" u="none" strike="noStrike" dirty="0">
                          <a:latin typeface="Tahoma"/>
                        </a:rPr>
                        <a:t>Satisfaite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50" b="1" i="0" u="none" strike="noStrike" dirty="0">
                          <a:latin typeface="Tahoma"/>
                        </a:rPr>
                        <a:t>Déçue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50" b="1" i="0" u="none" strike="noStrike" dirty="0">
                          <a:latin typeface="Tahoma"/>
                        </a:rPr>
                        <a:t>Très déçue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50" b="1" i="0" u="none" strike="noStrike" dirty="0" smtClean="0">
                          <a:latin typeface="Tahoma"/>
                        </a:rPr>
                        <a:t>NSP</a:t>
                      </a:r>
                      <a:endParaRPr lang="fr-FR" sz="1050" b="1" i="0" u="none" strike="noStrike" dirty="0"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98" name="Tableau 97"/>
          <p:cNvGraphicFramePr>
            <a:graphicFrameLocks noGrp="1"/>
          </p:cNvGraphicFramePr>
          <p:nvPr/>
        </p:nvGraphicFramePr>
        <p:xfrm>
          <a:off x="7518400" y="1690683"/>
          <a:ext cx="838200" cy="3935417"/>
        </p:xfrm>
        <a:graphic>
          <a:graphicData uri="http://schemas.openxmlformats.org/drawingml/2006/table">
            <a:tbl>
              <a:tblPr/>
              <a:tblGrid>
                <a:gridCol w="838200"/>
              </a:tblGrid>
              <a:tr h="43274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50" b="1" i="0" u="none" strike="noStrike" dirty="0">
                          <a:solidFill>
                            <a:schemeClr val="bg1"/>
                          </a:solidFill>
                          <a:latin typeface="Tahoma"/>
                        </a:rPr>
                        <a:t>69%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3324">
                <a:tc>
                  <a:txBody>
                    <a:bodyPr/>
                    <a:lstStyle/>
                    <a:p>
                      <a:pPr algn="ctr" fontAlgn="b"/>
                      <a:endParaRPr lang="fr-FR" sz="1050" b="1" i="0" u="none" strike="noStrike" dirty="0">
                        <a:solidFill>
                          <a:schemeClr val="bg1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694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5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77%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5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69%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5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66%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5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61%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5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60%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5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54%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50" b="1" i="0" u="none" strike="noStrike" dirty="0">
                          <a:solidFill>
                            <a:schemeClr val="bg1"/>
                          </a:solidFill>
                          <a:latin typeface="Tahoma"/>
                        </a:rPr>
                        <a:t>30%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99" name="Graphique 98"/>
          <p:cNvGraphicFramePr/>
          <p:nvPr/>
        </p:nvGraphicFramePr>
        <p:xfrm>
          <a:off x="6737349" y="5921375"/>
          <a:ext cx="387351" cy="542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Group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88727367"/>
              </p:ext>
            </p:extLst>
          </p:nvPr>
        </p:nvGraphicFramePr>
        <p:xfrm>
          <a:off x="692150" y="257175"/>
          <a:ext cx="9213850" cy="827405"/>
        </p:xfrm>
        <a:graphic>
          <a:graphicData uri="http://schemas.openxmlformats.org/drawingml/2006/table">
            <a:tbl>
              <a:tblPr/>
              <a:tblGrid>
                <a:gridCol w="9213850"/>
              </a:tblGrid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</a:rPr>
                        <a:t>Bilan de satisfaction</a:t>
                      </a:r>
                      <a:endParaRPr kumimoji="0" lang="fr-FR" sz="2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32541"/>
                    </a:solidFill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lvl="0">
                        <a:spcBef>
                          <a:spcPct val="50000"/>
                        </a:spcBef>
                      </a:pPr>
                      <a:endParaRPr lang="fr-FR" sz="1600" b="0" noProof="0" dirty="0">
                        <a:solidFill>
                          <a:schemeClr val="bg1"/>
                        </a:solidFill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4487"/>
                    </a:solidFill>
                  </a:tcPr>
                </a:tc>
              </a:tr>
            </a:tbl>
          </a:graphicData>
        </a:graphic>
      </p:graphicFrame>
      <p:sp>
        <p:nvSpPr>
          <p:cNvPr id="108" name="Text Box 41"/>
          <p:cNvSpPr txBox="1">
            <a:spLocks noChangeArrowheads="1"/>
          </p:cNvSpPr>
          <p:nvPr/>
        </p:nvSpPr>
        <p:spPr bwMode="auto">
          <a:xfrm>
            <a:off x="565150" y="968375"/>
            <a:ext cx="897255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177800" indent="-177800" defTabSz="793750">
              <a:buClr>
                <a:srgbClr val="660066"/>
              </a:buClr>
            </a:pPr>
            <a:endParaRPr lang="fr-FR" altLang="fr-FR" sz="1200" dirty="0" smtClean="0"/>
          </a:p>
          <a:p>
            <a:pPr marL="177800" indent="-177800" algn="just" defTabSz="793750" eaLnBrk="1" hangingPunct="1">
              <a:buClr>
                <a:srgbClr val="55554D"/>
              </a:buClr>
              <a:buFont typeface="Webdings" pitchFamily="18" charset="2"/>
              <a:buChar char="4"/>
            </a:pPr>
            <a:r>
              <a:rPr lang="fr-FR" altLang="fr-FR" sz="1200" u="sng" dirty="0" smtClean="0"/>
              <a:t>Problématique :</a:t>
            </a:r>
            <a:r>
              <a:rPr lang="fr-FR" altLang="fr-FR" sz="1200" b="0" dirty="0" smtClean="0"/>
              <a:t> Comment appréhender l’importance de chaque critère dans </a:t>
            </a:r>
            <a:r>
              <a:rPr lang="fr-FR" altLang="fr-FR" sz="1200" b="0" dirty="0" smtClean="0"/>
              <a:t>la satisfaction globale.</a:t>
            </a:r>
          </a:p>
          <a:p>
            <a:pPr marL="177800" indent="-177800" algn="just" defTabSz="793750" eaLnBrk="1" hangingPunct="1">
              <a:buClr>
                <a:srgbClr val="55554D"/>
              </a:buClr>
              <a:buFont typeface="Webdings" pitchFamily="18" charset="2"/>
              <a:buChar char="4"/>
            </a:pPr>
            <a:endParaRPr lang="fr-FR" altLang="fr-FR" sz="1200" b="0" dirty="0" smtClean="0"/>
          </a:p>
          <a:p>
            <a:pPr marL="177800" indent="-177800" algn="just" defTabSz="793750" eaLnBrk="1" hangingPunct="1">
              <a:buClr>
                <a:srgbClr val="55554D"/>
              </a:buClr>
              <a:buFont typeface="Webdings" pitchFamily="18" charset="2"/>
              <a:buChar char="4"/>
            </a:pPr>
            <a:endParaRPr lang="fr-FR" altLang="fr-FR" sz="1200" b="0" dirty="0" smtClean="0"/>
          </a:p>
          <a:p>
            <a:pPr marL="177800" indent="-177800" algn="just" defTabSz="793750" eaLnBrk="1" hangingPunct="1">
              <a:buClr>
                <a:srgbClr val="55554D"/>
              </a:buClr>
              <a:buFont typeface="Webdings" pitchFamily="18" charset="2"/>
              <a:buChar char="4"/>
            </a:pPr>
            <a:r>
              <a:rPr lang="fr-FR" altLang="fr-FR" sz="1200" u="sng" dirty="0" smtClean="0"/>
              <a:t>Réponse</a:t>
            </a:r>
            <a:r>
              <a:rPr lang="fr-FR" altLang="fr-FR" sz="1200" dirty="0" smtClean="0"/>
              <a:t> : </a:t>
            </a:r>
            <a:r>
              <a:rPr lang="fr-FR" altLang="fr-FR" sz="1200" b="0" dirty="0" smtClean="0"/>
              <a:t>Le bilan </a:t>
            </a:r>
            <a:r>
              <a:rPr lang="fr-FR" altLang="fr-FR" sz="1200" b="0" dirty="0" smtClean="0"/>
              <a:t>de satisfaction est </a:t>
            </a:r>
            <a:r>
              <a:rPr lang="fr-FR" altLang="fr-FR" sz="1200" b="0" dirty="0" smtClean="0"/>
              <a:t>une analyse secondaire permettant de mettre en relation les </a:t>
            </a:r>
            <a:r>
              <a:rPr lang="fr-FR" altLang="fr-FR" sz="1200" b="0" dirty="0" smtClean="0"/>
              <a:t>critères du </a:t>
            </a:r>
            <a:r>
              <a:rPr lang="fr-FR" altLang="fr-FR" sz="1200" b="0" dirty="0" smtClean="0"/>
              <a:t>sujet d’étude avec son évaluation globale. </a:t>
            </a:r>
            <a:r>
              <a:rPr lang="fr-FR" sz="1200" b="0" dirty="0" smtClean="0"/>
              <a:t>Cette analyse est une analyse statistique </a:t>
            </a:r>
            <a:r>
              <a:rPr lang="fr-FR" sz="1200" b="0" dirty="0" err="1" smtClean="0"/>
              <a:t>univariée</a:t>
            </a:r>
            <a:r>
              <a:rPr lang="fr-FR" sz="1200" b="0" dirty="0" smtClean="0"/>
              <a:t>.</a:t>
            </a:r>
          </a:p>
          <a:p>
            <a:pPr marL="177800" indent="-177800" algn="just" defTabSz="793750" eaLnBrk="1" hangingPunct="1">
              <a:buClr>
                <a:srgbClr val="55554D"/>
              </a:buClr>
              <a:buFont typeface="Webdings" pitchFamily="18" charset="2"/>
              <a:buChar char="4"/>
            </a:pPr>
            <a:endParaRPr lang="fr-FR" altLang="fr-FR" sz="1200" b="0" dirty="0" smtClean="0"/>
          </a:p>
          <a:p>
            <a:pPr marL="177800" indent="-177800" algn="just" defTabSz="793750" eaLnBrk="1" hangingPunct="1">
              <a:buClr>
                <a:srgbClr val="55554D"/>
              </a:buClr>
              <a:buFont typeface="Webdings" pitchFamily="18" charset="2"/>
              <a:buChar char="4"/>
            </a:pPr>
            <a:r>
              <a:rPr lang="fr-FR" altLang="fr-FR" sz="1200" u="sng" dirty="0" smtClean="0"/>
              <a:t>Principe</a:t>
            </a:r>
            <a:r>
              <a:rPr lang="fr-FR" altLang="fr-FR" sz="1200" dirty="0" smtClean="0"/>
              <a:t> : </a:t>
            </a:r>
            <a:r>
              <a:rPr lang="fr-FR" sz="1200" b="0" dirty="0" smtClean="0"/>
              <a:t>Chaque critère est étudié dans son rapport à l’évaluation globale sans tenir compte des autres critères.</a:t>
            </a:r>
          </a:p>
          <a:p>
            <a:pPr marL="177800" indent="-177800" algn="just" defTabSz="793750" eaLnBrk="1" hangingPunct="1">
              <a:buClr>
                <a:srgbClr val="55554D"/>
              </a:buClr>
              <a:buFont typeface="Webdings" pitchFamily="18" charset="2"/>
              <a:buChar char="4"/>
            </a:pPr>
            <a:endParaRPr lang="fr-FR" sz="1200" b="0" dirty="0" smtClean="0"/>
          </a:p>
          <a:p>
            <a:pPr marL="665163" lvl="1" indent="-185738" algn="just" defTabSz="793750" eaLnBrk="1" hangingPunct="1">
              <a:buClr>
                <a:srgbClr val="55554D"/>
              </a:buClr>
              <a:buFont typeface="Webdings" pitchFamily="18" charset="2"/>
              <a:buChar char="4"/>
            </a:pPr>
            <a:r>
              <a:rPr lang="fr-FR" sz="1200" b="0" dirty="0" smtClean="0"/>
              <a:t>On sépare les individus en 2 groupes : ceux qui ont une bonne </a:t>
            </a:r>
            <a:r>
              <a:rPr lang="fr-FR" sz="1200" b="0" dirty="0" smtClean="0"/>
              <a:t>satisfaction globale (très satisfaites), </a:t>
            </a:r>
            <a:r>
              <a:rPr lang="fr-FR" sz="1200" b="0" dirty="0" smtClean="0"/>
              <a:t>et les autres.</a:t>
            </a:r>
          </a:p>
          <a:p>
            <a:pPr marL="665163" lvl="1" indent="-185738" algn="just" defTabSz="793750" eaLnBrk="1" hangingPunct="1">
              <a:buClr>
                <a:srgbClr val="55554D"/>
              </a:buClr>
              <a:buFont typeface="Webdings" pitchFamily="18" charset="2"/>
              <a:buChar char="4"/>
            </a:pPr>
            <a:r>
              <a:rPr lang="fr-FR" sz="1200" b="0" dirty="0" smtClean="0"/>
              <a:t>Pour chaque item, on calcule un indice de corrélation en fonction de l’écart existant entre la note moyenne d’évaluation globale obtenue dans chacun des 2 groupes. Plus l’écart est élevé, plus le critère est considéré comme important car clivant en terme d’évaluation globale.</a:t>
            </a:r>
          </a:p>
          <a:p>
            <a:pPr marL="665163" lvl="1" indent="-185738" algn="just" defTabSz="793750" eaLnBrk="1" hangingPunct="1">
              <a:buClr>
                <a:srgbClr val="55554D"/>
              </a:buClr>
              <a:buFont typeface="Webdings" pitchFamily="18" charset="2"/>
              <a:buChar char="4"/>
            </a:pPr>
            <a:endParaRPr lang="fr-FR" sz="1200" b="0" dirty="0" smtClean="0"/>
          </a:p>
          <a:p>
            <a:pPr marL="207963" indent="-185738" algn="just" defTabSz="793750">
              <a:buClr>
                <a:srgbClr val="55554D"/>
              </a:buClr>
              <a:buFont typeface="Webdings" pitchFamily="18" charset="2"/>
              <a:buChar char="4"/>
            </a:pPr>
            <a:r>
              <a:rPr lang="fr-FR" sz="1200" u="sng" dirty="0" smtClean="0"/>
              <a:t>Illustration</a:t>
            </a:r>
            <a:r>
              <a:rPr lang="fr-FR" sz="1200" dirty="0" smtClean="0"/>
              <a:t> :</a:t>
            </a:r>
            <a:r>
              <a:rPr lang="fr-FR" sz="1200" b="0" dirty="0" smtClean="0"/>
              <a:t> A partir de cette analyse, on projette les différents critères sur un graphique avec en abscisse leur évaluation globale (plus un item est à droite, plus les </a:t>
            </a:r>
            <a:r>
              <a:rPr lang="fr-FR" sz="1200" b="0" dirty="0" smtClean="0"/>
              <a:t>patientes sont satisfaites) </a:t>
            </a:r>
            <a:r>
              <a:rPr lang="fr-FR" sz="1200" b="0" dirty="0" smtClean="0"/>
              <a:t>et en ordonnée leur niveau d’importance (plus un critère est haut plus il est contributeur dans </a:t>
            </a:r>
            <a:r>
              <a:rPr lang="fr-FR" sz="1200" b="0" dirty="0" smtClean="0"/>
              <a:t>la satisfaction globale :</a:t>
            </a:r>
            <a:endParaRPr lang="fr-FR" sz="1200" b="0" dirty="0" smtClean="0"/>
          </a:p>
          <a:p>
            <a:pPr marL="665163" lvl="1" indent="-185738" algn="just" defTabSz="793750" eaLnBrk="1" hangingPunct="1">
              <a:buClr>
                <a:srgbClr val="55554D"/>
              </a:buClr>
              <a:buFont typeface="Webdings" pitchFamily="18" charset="2"/>
              <a:buChar char="4"/>
            </a:pPr>
            <a:endParaRPr lang="fr-FR" sz="1200" b="0" dirty="0"/>
          </a:p>
        </p:txBody>
      </p:sp>
      <p:grpSp>
        <p:nvGrpSpPr>
          <p:cNvPr id="109" name="Groupe 108"/>
          <p:cNvGrpSpPr/>
          <p:nvPr/>
        </p:nvGrpSpPr>
        <p:grpSpPr>
          <a:xfrm>
            <a:off x="2720309" y="4394200"/>
            <a:ext cx="4988691" cy="2324488"/>
            <a:chOff x="2720309" y="4394200"/>
            <a:chExt cx="4988691" cy="2324488"/>
          </a:xfrm>
        </p:grpSpPr>
        <p:sp>
          <p:nvSpPr>
            <p:cNvPr id="110" name="Rectangle 109"/>
            <p:cNvSpPr/>
            <p:nvPr/>
          </p:nvSpPr>
          <p:spPr>
            <a:xfrm>
              <a:off x="2997200" y="4483100"/>
              <a:ext cx="4680000" cy="1872000"/>
            </a:xfrm>
            <a:prstGeom prst="rect">
              <a:avLst/>
            </a:prstGeom>
            <a:ln>
              <a:solidFill>
                <a:schemeClr val="accent1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ectangle à coins arrondis 110"/>
            <p:cNvSpPr/>
            <p:nvPr/>
          </p:nvSpPr>
          <p:spPr>
            <a:xfrm rot="5400000">
              <a:off x="4401200" y="5417300"/>
              <a:ext cx="1872000" cy="3600"/>
            </a:xfrm>
            <a:prstGeom prst="roundRect">
              <a:avLst/>
            </a:prstGeom>
            <a:noFill/>
            <a:ln w="12700">
              <a:solidFill>
                <a:schemeClr val="accent1">
                  <a:lumMod val="2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 à coins arrondis 111"/>
            <p:cNvSpPr/>
            <p:nvPr/>
          </p:nvSpPr>
          <p:spPr>
            <a:xfrm>
              <a:off x="3002013" y="5419100"/>
              <a:ext cx="4680000" cy="0"/>
            </a:xfrm>
            <a:prstGeom prst="roundRect">
              <a:avLst/>
            </a:prstGeom>
            <a:noFill/>
            <a:ln w="9525">
              <a:solidFill>
                <a:schemeClr val="accent1">
                  <a:lumMod val="2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3" name="Connecteur droit avec flèche 112"/>
            <p:cNvCxnSpPr/>
            <p:nvPr/>
          </p:nvCxnSpPr>
          <p:spPr>
            <a:xfrm rot="5400000" flipH="1" flipV="1">
              <a:off x="2666900" y="4699100"/>
              <a:ext cx="432000" cy="1588"/>
            </a:xfrm>
            <a:prstGeom prst="straightConnector1">
              <a:avLst/>
            </a:prstGeom>
            <a:ln w="19050">
              <a:solidFill>
                <a:schemeClr val="accent1">
                  <a:lumMod val="2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Rectangle 113"/>
            <p:cNvSpPr/>
            <p:nvPr/>
          </p:nvSpPr>
          <p:spPr>
            <a:xfrm rot="16200000">
              <a:off x="2091612" y="5539989"/>
              <a:ext cx="1534394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200" b="0" dirty="0" smtClean="0">
                  <a:solidFill>
                    <a:schemeClr val="accent1">
                      <a:lumMod val="25000"/>
                    </a:schemeClr>
                  </a:solidFill>
                </a:rPr>
                <a:t>importance calculée</a:t>
              </a:r>
              <a:endParaRPr lang="en-US" dirty="0">
                <a:solidFill>
                  <a:schemeClr val="accent1">
                    <a:lumMod val="25000"/>
                  </a:schemeClr>
                </a:solidFill>
              </a:endParaRPr>
            </a:p>
          </p:txBody>
        </p:sp>
        <p:cxnSp>
          <p:nvCxnSpPr>
            <p:cNvPr id="115" name="Connecteur droit avec flèche 114"/>
            <p:cNvCxnSpPr/>
            <p:nvPr/>
          </p:nvCxnSpPr>
          <p:spPr>
            <a:xfrm rot="10800000" flipH="1" flipV="1">
              <a:off x="7277000" y="6591400"/>
              <a:ext cx="432000" cy="1588"/>
            </a:xfrm>
            <a:prstGeom prst="straightConnector1">
              <a:avLst/>
            </a:prstGeom>
            <a:ln w="19050">
              <a:solidFill>
                <a:schemeClr val="accent1">
                  <a:lumMod val="2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Rectangle 115"/>
            <p:cNvSpPr/>
            <p:nvPr/>
          </p:nvSpPr>
          <p:spPr>
            <a:xfrm>
              <a:off x="5876212" y="6441689"/>
              <a:ext cx="1419363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200" b="0" dirty="0" smtClean="0">
                  <a:solidFill>
                    <a:schemeClr val="accent1">
                      <a:lumMod val="25000"/>
                    </a:schemeClr>
                  </a:solidFill>
                </a:rPr>
                <a:t>Niveau d’adhésion</a:t>
              </a:r>
              <a:endParaRPr lang="en-US" b="0" dirty="0">
                <a:solidFill>
                  <a:schemeClr val="accent1">
                    <a:lumMod val="25000"/>
                  </a:schemeClr>
                </a:solidFill>
              </a:endParaRPr>
            </a:p>
          </p:txBody>
        </p:sp>
        <p:sp>
          <p:nvSpPr>
            <p:cNvPr id="117" name="Ellipse 116"/>
            <p:cNvSpPr/>
            <p:nvPr/>
          </p:nvSpPr>
          <p:spPr>
            <a:xfrm>
              <a:off x="3060700" y="4394200"/>
              <a:ext cx="2196000" cy="1008000"/>
            </a:xfrm>
            <a:prstGeom prst="ellipse">
              <a:avLst/>
            </a:prstGeom>
            <a:gradFill flip="none" rotWithShape="1">
              <a:gsLst>
                <a:gs pos="0">
                  <a:srgbClr val="FF0000"/>
                </a:gs>
                <a:gs pos="50000">
                  <a:schemeClr val="bg1">
                    <a:lumMod val="7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Text Box 25"/>
            <p:cNvSpPr txBox="1">
              <a:spLocks noChangeArrowheads="1"/>
            </p:cNvSpPr>
            <p:nvPr/>
          </p:nvSpPr>
          <p:spPr bwMode="auto">
            <a:xfrm>
              <a:off x="3124157" y="4525963"/>
              <a:ext cx="2109873" cy="7848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fr-FR" sz="900" dirty="0">
                  <a:latin typeface="Tahoma" pitchFamily="34" charset="0"/>
                </a:rPr>
                <a:t>Critères d’image insuffisamment </a:t>
              </a:r>
              <a:endParaRPr lang="fr-FR" sz="900" dirty="0" smtClean="0">
                <a:latin typeface="Tahoma" pitchFamily="34" charset="0"/>
              </a:endParaRPr>
            </a:p>
            <a:p>
              <a:pPr algn="ctr" eaLnBrk="1" hangingPunct="1"/>
              <a:r>
                <a:rPr lang="fr-FR" sz="900" dirty="0" smtClean="0">
                  <a:latin typeface="Tahoma" pitchFamily="34" charset="0"/>
                </a:rPr>
                <a:t>perçus mais </a:t>
              </a:r>
              <a:r>
                <a:rPr lang="fr-FR" sz="900" dirty="0">
                  <a:latin typeface="Tahoma" pitchFamily="34" charset="0"/>
                </a:rPr>
                <a:t>importants </a:t>
              </a:r>
            </a:p>
            <a:p>
              <a:pPr algn="ctr" eaLnBrk="1" hangingPunct="1"/>
              <a:r>
                <a:rPr lang="fr-FR" sz="900" dirty="0">
                  <a:latin typeface="Tahoma" pitchFamily="34" charset="0"/>
                </a:rPr>
                <a:t>dans l’évaluation </a:t>
              </a:r>
              <a:r>
                <a:rPr lang="fr-FR" sz="900" dirty="0" smtClean="0">
                  <a:latin typeface="Tahoma" pitchFamily="34" charset="0"/>
                </a:rPr>
                <a:t>globale</a:t>
              </a:r>
              <a:endParaRPr lang="fr-FR" sz="900" dirty="0">
                <a:latin typeface="Tahoma" pitchFamily="34" charset="0"/>
              </a:endParaRPr>
            </a:p>
            <a:p>
              <a:pPr algn="ctr" eaLnBrk="1" hangingPunct="1"/>
              <a:r>
                <a:rPr lang="fr-FR" sz="900" dirty="0">
                  <a:solidFill>
                    <a:srgbClr val="A50021"/>
                  </a:solidFill>
                  <a:latin typeface="Tahoma" pitchFamily="34" charset="0"/>
                </a:rPr>
                <a:t>=</a:t>
              </a:r>
            </a:p>
            <a:p>
              <a:pPr algn="ctr" eaLnBrk="1" hangingPunct="1"/>
              <a:r>
                <a:rPr lang="fr-FR" sz="900" dirty="0" smtClean="0">
                  <a:solidFill>
                    <a:srgbClr val="A50021"/>
                  </a:solidFill>
                  <a:latin typeface="Tahoma" pitchFamily="34" charset="0"/>
                </a:rPr>
                <a:t>Amélioration </a:t>
              </a:r>
              <a:r>
                <a:rPr lang="fr-FR" sz="900" dirty="0">
                  <a:solidFill>
                    <a:srgbClr val="A50021"/>
                  </a:solidFill>
                  <a:latin typeface="Tahoma" pitchFamily="34" charset="0"/>
                </a:rPr>
                <a:t>prioritaire</a:t>
              </a:r>
            </a:p>
          </p:txBody>
        </p:sp>
        <p:sp>
          <p:nvSpPr>
            <p:cNvPr id="119" name="Ellipse 118"/>
            <p:cNvSpPr/>
            <p:nvPr/>
          </p:nvSpPr>
          <p:spPr>
            <a:xfrm>
              <a:off x="5448300" y="4394200"/>
              <a:ext cx="2196000" cy="1008000"/>
            </a:xfrm>
            <a:prstGeom prst="ellipse">
              <a:avLst/>
            </a:prstGeom>
            <a:gradFill flip="none" rotWithShape="1">
              <a:gsLst>
                <a:gs pos="0">
                  <a:srgbClr val="008000"/>
                </a:gs>
                <a:gs pos="50000">
                  <a:schemeClr val="bg1">
                    <a:lumMod val="75000"/>
                  </a:schemeClr>
                </a:gs>
              </a:gsLst>
              <a:path path="circle">
                <a:fillToRect l="100000" b="100000"/>
              </a:path>
              <a:tileRect t="-100000" r="-100000"/>
            </a:gradFill>
            <a:ln w="19050">
              <a:solidFill>
                <a:srgbClr val="008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Text Box 25"/>
            <p:cNvSpPr txBox="1">
              <a:spLocks noChangeArrowheads="1"/>
            </p:cNvSpPr>
            <p:nvPr/>
          </p:nvSpPr>
          <p:spPr bwMode="auto">
            <a:xfrm>
              <a:off x="5648013" y="4525963"/>
              <a:ext cx="1837361" cy="7848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fr-FR" sz="900" dirty="0" smtClean="0"/>
                <a:t>Critères d’image bien perçus</a:t>
              </a:r>
            </a:p>
            <a:p>
              <a:pPr algn="ctr" eaLnBrk="1" hangingPunct="1"/>
              <a:r>
                <a:rPr lang="fr-FR" sz="900" dirty="0" smtClean="0"/>
                <a:t>et importants </a:t>
              </a:r>
              <a:endParaRPr lang="fr-FR" sz="900" dirty="0">
                <a:latin typeface="Tahoma" pitchFamily="34" charset="0"/>
              </a:endParaRPr>
            </a:p>
            <a:p>
              <a:pPr algn="ctr" eaLnBrk="1" hangingPunct="1"/>
              <a:r>
                <a:rPr lang="fr-FR" sz="900" dirty="0">
                  <a:latin typeface="Tahoma" pitchFamily="34" charset="0"/>
                </a:rPr>
                <a:t>dans l’évaluation </a:t>
              </a:r>
              <a:r>
                <a:rPr lang="fr-FR" sz="900" dirty="0" smtClean="0">
                  <a:latin typeface="Tahoma" pitchFamily="34" charset="0"/>
                </a:rPr>
                <a:t>globale</a:t>
              </a:r>
              <a:endParaRPr lang="fr-FR" sz="900" dirty="0">
                <a:latin typeface="Tahoma" pitchFamily="34" charset="0"/>
              </a:endParaRPr>
            </a:p>
            <a:p>
              <a:pPr algn="ctr" eaLnBrk="1" hangingPunct="1"/>
              <a:r>
                <a:rPr lang="fr-FR" sz="900" dirty="0" smtClean="0">
                  <a:solidFill>
                    <a:srgbClr val="006600"/>
                  </a:solidFill>
                </a:rPr>
                <a:t>=</a:t>
              </a:r>
            </a:p>
            <a:p>
              <a:pPr algn="ctr" eaLnBrk="1" hangingPunct="1"/>
              <a:r>
                <a:rPr lang="fr-FR" sz="900" dirty="0" smtClean="0">
                  <a:solidFill>
                    <a:srgbClr val="006600"/>
                  </a:solidFill>
                </a:rPr>
                <a:t>Capitaliser / Communiquer</a:t>
              </a:r>
              <a:endParaRPr lang="fr-FR" sz="900" dirty="0">
                <a:solidFill>
                  <a:srgbClr val="006600"/>
                </a:solidFill>
              </a:endParaRPr>
            </a:p>
          </p:txBody>
        </p:sp>
        <p:sp>
          <p:nvSpPr>
            <p:cNvPr id="121" name="Ellipse 120"/>
            <p:cNvSpPr/>
            <p:nvPr/>
          </p:nvSpPr>
          <p:spPr>
            <a:xfrm>
              <a:off x="3060700" y="5461000"/>
              <a:ext cx="2196000" cy="1008000"/>
            </a:xfrm>
            <a:prstGeom prst="ellipse">
              <a:avLst/>
            </a:prstGeom>
            <a:gradFill flip="none" rotWithShape="1">
              <a:gsLst>
                <a:gs pos="0">
                  <a:srgbClr val="FF6600"/>
                </a:gs>
                <a:gs pos="50000">
                  <a:schemeClr val="bg1">
                    <a:lumMod val="75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  <a:ln w="19050">
              <a:solidFill>
                <a:srgbClr val="FF66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Text Box 25"/>
            <p:cNvSpPr txBox="1">
              <a:spLocks noChangeArrowheads="1"/>
            </p:cNvSpPr>
            <p:nvPr/>
          </p:nvSpPr>
          <p:spPr bwMode="auto">
            <a:xfrm>
              <a:off x="3178659" y="5592763"/>
              <a:ext cx="2000869" cy="7848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fr-FR" sz="900" dirty="0" smtClean="0"/>
                <a:t>Critères insuffisamment perçus</a:t>
              </a:r>
            </a:p>
            <a:p>
              <a:pPr algn="ctr" eaLnBrk="1" hangingPunct="1"/>
              <a:r>
                <a:rPr lang="fr-FR" sz="900" dirty="0" smtClean="0"/>
                <a:t>mais peu importants </a:t>
              </a:r>
            </a:p>
            <a:p>
              <a:pPr algn="ctr" eaLnBrk="1" hangingPunct="1"/>
              <a:r>
                <a:rPr lang="fr-FR" sz="900" dirty="0" smtClean="0">
                  <a:latin typeface="Tahoma" pitchFamily="34" charset="0"/>
                </a:rPr>
                <a:t>dans </a:t>
              </a:r>
              <a:r>
                <a:rPr lang="fr-FR" sz="900" dirty="0">
                  <a:latin typeface="Tahoma" pitchFamily="34" charset="0"/>
                </a:rPr>
                <a:t>l’évaluation </a:t>
              </a:r>
              <a:r>
                <a:rPr lang="fr-FR" sz="900" dirty="0" smtClean="0">
                  <a:latin typeface="Tahoma" pitchFamily="34" charset="0"/>
                </a:rPr>
                <a:t>globale</a:t>
              </a:r>
              <a:endParaRPr lang="fr-FR" sz="900" dirty="0">
                <a:latin typeface="Tahoma" pitchFamily="34" charset="0"/>
              </a:endParaRPr>
            </a:p>
            <a:p>
              <a:pPr algn="ctr" eaLnBrk="1" hangingPunct="1"/>
              <a:r>
                <a:rPr lang="fr-FR" sz="900" dirty="0" smtClean="0">
                  <a:solidFill>
                    <a:srgbClr val="FF3300"/>
                  </a:solidFill>
                </a:rPr>
                <a:t>=</a:t>
              </a:r>
            </a:p>
            <a:p>
              <a:pPr algn="ctr" eaLnBrk="1" hangingPunct="1"/>
              <a:r>
                <a:rPr lang="fr-FR" sz="900" dirty="0" smtClean="0">
                  <a:solidFill>
                    <a:srgbClr val="FF3300"/>
                  </a:solidFill>
                </a:rPr>
                <a:t>Amélioration secondaire</a:t>
              </a:r>
              <a:endParaRPr lang="fr-FR" sz="900" dirty="0">
                <a:solidFill>
                  <a:srgbClr val="FF3300"/>
                </a:solidFill>
              </a:endParaRPr>
            </a:p>
          </p:txBody>
        </p:sp>
        <p:sp>
          <p:nvSpPr>
            <p:cNvPr id="123" name="Ellipse 122"/>
            <p:cNvSpPr/>
            <p:nvPr/>
          </p:nvSpPr>
          <p:spPr>
            <a:xfrm>
              <a:off x="5499100" y="5461000"/>
              <a:ext cx="2196000" cy="1008000"/>
            </a:xfrm>
            <a:prstGeom prst="ellipse">
              <a:avLst/>
            </a:prstGeom>
            <a:gradFill flip="none" rotWithShape="1">
              <a:gsLst>
                <a:gs pos="0">
                  <a:srgbClr val="92D050"/>
                </a:gs>
                <a:gs pos="50000">
                  <a:schemeClr val="bg1">
                    <a:lumMod val="7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9050">
              <a:solidFill>
                <a:srgbClr val="92D05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Text Box 25"/>
            <p:cNvSpPr txBox="1">
              <a:spLocks noChangeArrowheads="1"/>
            </p:cNvSpPr>
            <p:nvPr/>
          </p:nvSpPr>
          <p:spPr bwMode="auto">
            <a:xfrm>
              <a:off x="5803809" y="5592763"/>
              <a:ext cx="1627369" cy="7848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fr-FR" sz="900" dirty="0" smtClean="0"/>
                <a:t>Critères bien perçus</a:t>
              </a:r>
            </a:p>
            <a:p>
              <a:pPr algn="ctr" eaLnBrk="1" hangingPunct="1"/>
              <a:r>
                <a:rPr lang="fr-FR" sz="900" dirty="0" smtClean="0"/>
                <a:t>mais peu importants </a:t>
              </a:r>
            </a:p>
            <a:p>
              <a:pPr algn="ctr" eaLnBrk="1" hangingPunct="1"/>
              <a:r>
                <a:rPr lang="fr-FR" sz="900" dirty="0" smtClean="0">
                  <a:latin typeface="Tahoma" pitchFamily="34" charset="0"/>
                </a:rPr>
                <a:t>dans </a:t>
              </a:r>
              <a:r>
                <a:rPr lang="fr-FR" sz="900" dirty="0">
                  <a:latin typeface="Tahoma" pitchFamily="34" charset="0"/>
                </a:rPr>
                <a:t>l’évaluation </a:t>
              </a:r>
              <a:r>
                <a:rPr lang="fr-FR" sz="900" dirty="0" smtClean="0">
                  <a:latin typeface="Tahoma" pitchFamily="34" charset="0"/>
                </a:rPr>
                <a:t>globale</a:t>
              </a:r>
              <a:endParaRPr lang="fr-FR" sz="900" dirty="0">
                <a:latin typeface="Tahoma" pitchFamily="34" charset="0"/>
              </a:endParaRPr>
            </a:p>
            <a:p>
              <a:pPr algn="ctr" eaLnBrk="1" hangingPunct="1"/>
              <a:r>
                <a:rPr lang="fr-FR" sz="900" dirty="0" smtClean="0">
                  <a:solidFill>
                    <a:srgbClr val="008000"/>
                  </a:solidFill>
                </a:rPr>
                <a:t>=</a:t>
              </a:r>
            </a:p>
            <a:p>
              <a:pPr algn="ctr" eaLnBrk="1" hangingPunct="1"/>
              <a:r>
                <a:rPr lang="fr-FR" sz="900" dirty="0" smtClean="0">
                  <a:solidFill>
                    <a:srgbClr val="008000"/>
                  </a:solidFill>
                </a:rPr>
                <a:t>A maintenir</a:t>
              </a:r>
              <a:endParaRPr lang="fr-FR" sz="900" dirty="0">
                <a:solidFill>
                  <a:srgbClr val="008000"/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Group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88727367"/>
              </p:ext>
            </p:extLst>
          </p:nvPr>
        </p:nvGraphicFramePr>
        <p:xfrm>
          <a:off x="692150" y="257175"/>
          <a:ext cx="9213850" cy="827405"/>
        </p:xfrm>
        <a:graphic>
          <a:graphicData uri="http://schemas.openxmlformats.org/drawingml/2006/table">
            <a:tbl>
              <a:tblPr/>
              <a:tblGrid>
                <a:gridCol w="9213850"/>
              </a:tblGrid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</a:rPr>
                        <a:t>Bilan de satisfaction</a:t>
                      </a:r>
                      <a:endParaRPr kumimoji="0" lang="fr-FR" sz="2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32541"/>
                    </a:solidFill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lvl="0">
                        <a:spcBef>
                          <a:spcPct val="50000"/>
                        </a:spcBef>
                      </a:pPr>
                      <a:endParaRPr lang="fr-FR" sz="1600" b="0" noProof="0" dirty="0">
                        <a:solidFill>
                          <a:schemeClr val="bg1"/>
                        </a:solidFill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4487"/>
                    </a:solidFill>
                  </a:tcPr>
                </a:tc>
              </a:tr>
            </a:tbl>
          </a:graphicData>
        </a:graphic>
      </p:graphicFrame>
      <p:sp>
        <p:nvSpPr>
          <p:cNvPr id="42" name="Rectangle 41"/>
          <p:cNvSpPr/>
          <p:nvPr/>
        </p:nvSpPr>
        <p:spPr>
          <a:xfrm>
            <a:off x="678756" y="1272044"/>
            <a:ext cx="16658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dirty="0" smtClean="0">
                <a:solidFill>
                  <a:srgbClr val="432541"/>
                </a:solidFill>
                <a:latin typeface="Arial" charset="0"/>
              </a:rPr>
              <a:t>Impact sur la</a:t>
            </a:r>
          </a:p>
          <a:p>
            <a:r>
              <a:rPr lang="fr-FR" sz="1200" dirty="0" smtClean="0">
                <a:solidFill>
                  <a:srgbClr val="432541"/>
                </a:solidFill>
                <a:latin typeface="Arial" charset="0"/>
              </a:rPr>
              <a:t> satisfaction globale</a:t>
            </a:r>
            <a:endParaRPr lang="en-US" sz="1200" b="0" dirty="0">
              <a:solidFill>
                <a:srgbClr val="43254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399856" y="6034544"/>
            <a:ext cx="198483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dirty="0" smtClean="0">
                <a:solidFill>
                  <a:srgbClr val="432541"/>
                </a:solidFill>
                <a:latin typeface="Arial" charset="0"/>
              </a:rPr>
              <a:t>Satisfaction </a:t>
            </a:r>
            <a:r>
              <a:rPr lang="fr-FR" sz="900" dirty="0" smtClean="0">
                <a:solidFill>
                  <a:srgbClr val="432541"/>
                </a:solidFill>
                <a:latin typeface="Arial" charset="0"/>
              </a:rPr>
              <a:t>(très satisfaites)</a:t>
            </a:r>
            <a:endParaRPr lang="en-US" sz="900" dirty="0">
              <a:solidFill>
                <a:srgbClr val="43254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477000" y="1767272"/>
            <a:ext cx="3132000" cy="3485570"/>
          </a:xfrm>
          <a:prstGeom prst="rect">
            <a:avLst/>
          </a:prstGeom>
          <a:solidFill>
            <a:srgbClr val="CCBECC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fr-FR" sz="1050" dirty="0" smtClean="0">
                <a:solidFill>
                  <a:srgbClr val="008000"/>
                </a:solidFill>
                <a:latin typeface="Arial" charset="0"/>
              </a:rPr>
              <a:t>La position </a:t>
            </a:r>
            <a:r>
              <a:rPr lang="fr-FR" sz="1050" dirty="0" smtClean="0">
                <a:solidFill>
                  <a:srgbClr val="432541"/>
                </a:solidFill>
                <a:latin typeface="Arial" charset="0"/>
              </a:rPr>
              <a:t>est l’élément qui génère le plus de satisfaction et qui a un impact assez fort sur la satisfaction globale.</a:t>
            </a:r>
          </a:p>
          <a:p>
            <a:endParaRPr lang="fr-FR" sz="1050" dirty="0" smtClean="0">
              <a:solidFill>
                <a:srgbClr val="432541"/>
              </a:solidFill>
              <a:latin typeface="Arial" charset="0"/>
            </a:endParaRPr>
          </a:p>
          <a:p>
            <a:r>
              <a:rPr lang="fr-FR" sz="1050" dirty="0" smtClean="0">
                <a:latin typeface="Arial" charset="0"/>
              </a:rPr>
              <a:t>Taille, projection et chirurgie </a:t>
            </a:r>
            <a:r>
              <a:rPr lang="fr-FR" sz="1050" dirty="0" smtClean="0">
                <a:solidFill>
                  <a:srgbClr val="432541"/>
                </a:solidFill>
                <a:latin typeface="Arial" charset="0"/>
              </a:rPr>
              <a:t>obtiennent des bons scores de satisfaction mais ils pèsent moins sur la satisfaction globale (relativement car la plus faible corrélation est tout de même supérieure à 0,4…).</a:t>
            </a:r>
            <a:endParaRPr lang="fr-FR" sz="1050" dirty="0" smtClean="0">
              <a:solidFill>
                <a:srgbClr val="432541"/>
              </a:solidFill>
              <a:latin typeface="Arial" charset="0"/>
            </a:endParaRPr>
          </a:p>
          <a:p>
            <a:endParaRPr lang="fr-FR" sz="1050" dirty="0" smtClean="0">
              <a:solidFill>
                <a:srgbClr val="432541"/>
              </a:solidFill>
              <a:latin typeface="Arial" charset="0"/>
            </a:endParaRPr>
          </a:p>
          <a:p>
            <a:r>
              <a:rPr lang="fr-FR" sz="1050" dirty="0" smtClean="0">
                <a:solidFill>
                  <a:srgbClr val="FF0000"/>
                </a:solidFill>
                <a:latin typeface="Arial" charset="0"/>
              </a:rPr>
              <a:t>La comparaison </a:t>
            </a:r>
            <a:r>
              <a:rPr lang="fr-FR" sz="1050" dirty="0" smtClean="0">
                <a:solidFill>
                  <a:srgbClr val="432541"/>
                </a:solidFill>
                <a:latin typeface="Arial" charset="0"/>
              </a:rPr>
              <a:t>est en dessous de la </a:t>
            </a:r>
            <a:r>
              <a:rPr lang="fr-FR" sz="1050" dirty="0" smtClean="0">
                <a:solidFill>
                  <a:srgbClr val="432541"/>
                </a:solidFill>
                <a:latin typeface="Arial" charset="0"/>
              </a:rPr>
              <a:t>moyenne en termes de satisfaction. Il est le critère qui impacte le plus la satisfaction globale </a:t>
            </a:r>
            <a:r>
              <a:rPr lang="fr-FR" sz="1050" dirty="0" smtClean="0">
                <a:solidFill>
                  <a:srgbClr val="432541"/>
                </a:solidFill>
                <a:latin typeface="Arial" charset="0"/>
                <a:sym typeface="Wingdings" pitchFamily="2" charset="2"/>
              </a:rPr>
              <a:t> amélioration prioritaire…</a:t>
            </a:r>
          </a:p>
          <a:p>
            <a:endParaRPr lang="fr-FR" sz="1050" dirty="0" smtClean="0">
              <a:solidFill>
                <a:srgbClr val="432541"/>
              </a:solidFill>
              <a:latin typeface="Arial" charset="0"/>
              <a:sym typeface="Wingdings" pitchFamily="2" charset="2"/>
            </a:endParaRPr>
          </a:p>
          <a:p>
            <a:r>
              <a:rPr lang="fr-FR" sz="1050" dirty="0" smtClean="0">
                <a:solidFill>
                  <a:srgbClr val="FF6600"/>
                </a:solidFill>
                <a:latin typeface="Arial" charset="0"/>
                <a:sym typeface="Wingdings" pitchFamily="2" charset="2"/>
              </a:rPr>
              <a:t>Texture et sensibilité </a:t>
            </a:r>
            <a:r>
              <a:rPr lang="fr-FR" sz="1050" dirty="0" smtClean="0">
                <a:solidFill>
                  <a:srgbClr val="432541"/>
                </a:solidFill>
                <a:latin typeface="Arial" charset="0"/>
                <a:sym typeface="Wingdings" pitchFamily="2" charset="2"/>
              </a:rPr>
              <a:t>sont des améliorations secondaires car ils ont un impact moindre sur la satisfaction globale tout en générant moins de satisfaction.</a:t>
            </a:r>
          </a:p>
          <a:p>
            <a:endParaRPr lang="fr-FR" sz="1050" dirty="0" smtClean="0">
              <a:solidFill>
                <a:srgbClr val="432541"/>
              </a:solidFill>
              <a:latin typeface="Arial" charset="0"/>
              <a:sym typeface="Wingdings" pitchFamily="2" charset="2"/>
            </a:endParaRPr>
          </a:p>
          <a:p>
            <a:endParaRPr lang="en-US" sz="1050" dirty="0">
              <a:solidFill>
                <a:srgbClr val="432541"/>
              </a:solidFill>
              <a:latin typeface="Arial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6494630" y="5449930"/>
            <a:ext cx="3131970" cy="738664"/>
          </a:xfrm>
          <a:prstGeom prst="rect">
            <a:avLst/>
          </a:prstGeom>
          <a:ln>
            <a:solidFill>
              <a:srgbClr val="432541"/>
            </a:solidFill>
          </a:ln>
        </p:spPr>
        <p:txBody>
          <a:bodyPr wrap="square">
            <a:spAutoFit/>
          </a:bodyPr>
          <a:lstStyle/>
          <a:p>
            <a:r>
              <a:rPr lang="fr-FR" sz="1050" dirty="0" smtClean="0">
                <a:solidFill>
                  <a:srgbClr val="432541"/>
                </a:solidFill>
                <a:latin typeface="Arial" charset="0"/>
              </a:rPr>
              <a:t>Les axes sont positionnés sur la moyenne des critères :</a:t>
            </a:r>
          </a:p>
          <a:p>
            <a:pPr>
              <a:buFontTx/>
              <a:buChar char="-"/>
            </a:pPr>
            <a:r>
              <a:rPr lang="fr-FR" sz="1050" dirty="0" smtClean="0">
                <a:solidFill>
                  <a:srgbClr val="432541"/>
                </a:solidFill>
                <a:latin typeface="Arial" charset="0"/>
              </a:rPr>
              <a:t>Satisfaction moyenne (</a:t>
            </a:r>
            <a:r>
              <a:rPr lang="fr-FR" sz="1050" dirty="0" smtClean="0">
                <a:solidFill>
                  <a:srgbClr val="432541"/>
                </a:solidFill>
                <a:latin typeface="Arial" charset="0"/>
              </a:rPr>
              <a:t>très satisfaites </a:t>
            </a:r>
            <a:r>
              <a:rPr lang="fr-FR" sz="1050" dirty="0" smtClean="0">
                <a:solidFill>
                  <a:srgbClr val="432541"/>
                </a:solidFill>
                <a:latin typeface="Arial" charset="0"/>
              </a:rPr>
              <a:t>) : 17%</a:t>
            </a:r>
          </a:p>
          <a:p>
            <a:pPr>
              <a:buFontTx/>
              <a:buChar char="-"/>
            </a:pPr>
            <a:r>
              <a:rPr lang="fr-FR" sz="1050" dirty="0" smtClean="0">
                <a:solidFill>
                  <a:srgbClr val="432541"/>
                </a:solidFill>
                <a:latin typeface="Arial" charset="0"/>
              </a:rPr>
              <a:t> </a:t>
            </a:r>
            <a:r>
              <a:rPr lang="fr-FR" sz="1050" dirty="0" smtClean="0">
                <a:solidFill>
                  <a:srgbClr val="432541"/>
                </a:solidFill>
                <a:latin typeface="Arial" charset="0"/>
              </a:rPr>
              <a:t>Impact moyen : 0,464</a:t>
            </a:r>
            <a:endParaRPr lang="en-US" dirty="0"/>
          </a:p>
        </p:txBody>
      </p:sp>
      <p:grpSp>
        <p:nvGrpSpPr>
          <p:cNvPr id="2" name="Groupe 105"/>
          <p:cNvGrpSpPr/>
          <p:nvPr/>
        </p:nvGrpSpPr>
        <p:grpSpPr>
          <a:xfrm>
            <a:off x="1739900" y="1701800"/>
            <a:ext cx="4292600" cy="4060400"/>
            <a:chOff x="1739900" y="1701800"/>
            <a:chExt cx="4292600" cy="4060400"/>
          </a:xfrm>
        </p:grpSpPr>
        <p:sp>
          <p:nvSpPr>
            <p:cNvPr id="10" name="Rectangle à coins arrondis 9"/>
            <p:cNvSpPr/>
            <p:nvPr/>
          </p:nvSpPr>
          <p:spPr>
            <a:xfrm>
              <a:off x="1739900" y="1701800"/>
              <a:ext cx="4292600" cy="4038600"/>
            </a:xfrm>
            <a:prstGeom prst="roundRect">
              <a:avLst>
                <a:gd name="adj" fmla="val 4139"/>
              </a:avLst>
            </a:prstGeom>
            <a:gradFill flip="none" rotWithShape="1">
              <a:gsLst>
                <a:gs pos="0">
                  <a:srgbClr val="DCD2DC"/>
                </a:gs>
                <a:gs pos="100000">
                  <a:srgbClr val="DAEFC3"/>
                </a:gs>
              </a:gsLst>
              <a:path path="circle">
                <a:fillToRect t="100000" r="100000"/>
              </a:path>
              <a:tileRect l="-100000" b="-100000"/>
            </a:gradFill>
            <a:ln w="12700">
              <a:solidFill>
                <a:srgbClr val="43254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4" name="Rectangle 93"/>
            <p:cNvSpPr/>
            <p:nvPr/>
          </p:nvSpPr>
          <p:spPr bwMode="auto">
            <a:xfrm>
              <a:off x="3860800" y="1714500"/>
              <a:ext cx="0" cy="4038600"/>
            </a:xfrm>
            <a:prstGeom prst="rect">
              <a:avLst/>
            </a:prstGeom>
            <a:noFill/>
            <a:ln w="9525" cap="flat" cmpd="sng" algn="ctr">
              <a:solidFill>
                <a:srgbClr val="43254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855462" y="5134402"/>
              <a:ext cx="886782" cy="2333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ts val="1100"/>
                </a:lnSpc>
              </a:pPr>
              <a:r>
                <a:rPr lang="fr-FR" sz="1050" dirty="0" smtClean="0">
                  <a:solidFill>
                    <a:srgbClr val="432541"/>
                  </a:solidFill>
                  <a:latin typeface="Tahoma"/>
                  <a:cs typeface="Arial"/>
                </a:rPr>
                <a:t>Sensibilité</a:t>
              </a:r>
              <a:endParaRPr lang="en-US" dirty="0">
                <a:solidFill>
                  <a:srgbClr val="432541"/>
                </a:solidFill>
              </a:endParaRPr>
            </a:p>
          </p:txBody>
        </p:sp>
        <p:sp>
          <p:nvSpPr>
            <p:cNvPr id="95" name="Rectangle 94"/>
            <p:cNvSpPr/>
            <p:nvPr/>
          </p:nvSpPr>
          <p:spPr>
            <a:xfrm>
              <a:off x="2325430" y="4593414"/>
              <a:ext cx="708847" cy="2333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ts val="1100"/>
                </a:lnSpc>
              </a:pPr>
              <a:r>
                <a:rPr lang="fr-FR" sz="1050" dirty="0" smtClean="0">
                  <a:solidFill>
                    <a:srgbClr val="432541"/>
                  </a:solidFill>
                  <a:latin typeface="Tahoma"/>
                  <a:cs typeface="Arial"/>
                </a:rPr>
                <a:t>Texture</a:t>
              </a:r>
              <a:endParaRPr lang="en-US" dirty="0">
                <a:solidFill>
                  <a:srgbClr val="432541"/>
                </a:solidFill>
              </a:endParaRPr>
            </a:p>
          </p:txBody>
        </p:sp>
        <p:sp>
          <p:nvSpPr>
            <p:cNvPr id="96" name="Rectangle 95"/>
            <p:cNvSpPr/>
            <p:nvPr/>
          </p:nvSpPr>
          <p:spPr>
            <a:xfrm>
              <a:off x="2679139" y="2548714"/>
              <a:ext cx="1067921" cy="2333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ts val="1100"/>
                </a:lnSpc>
              </a:pPr>
              <a:r>
                <a:rPr lang="fr-FR" sz="1050" dirty="0" smtClean="0">
                  <a:solidFill>
                    <a:srgbClr val="432541"/>
                  </a:solidFill>
                  <a:latin typeface="Tahoma"/>
                  <a:cs typeface="Arial"/>
                </a:rPr>
                <a:t>C</a:t>
              </a:r>
              <a:r>
                <a:rPr lang="fr-FR" sz="1050" dirty="0" smtClean="0">
                  <a:solidFill>
                    <a:srgbClr val="432541"/>
                  </a:solidFill>
                  <a:latin typeface="Tahoma"/>
                  <a:cs typeface="Arial"/>
                </a:rPr>
                <a:t>omparaison</a:t>
              </a:r>
              <a:endParaRPr lang="en-US" dirty="0">
                <a:solidFill>
                  <a:srgbClr val="432541"/>
                </a:solidFill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3788054" y="5291914"/>
              <a:ext cx="808235" cy="2333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ts val="1100"/>
                </a:lnSpc>
              </a:pPr>
              <a:r>
                <a:rPr lang="fr-FR" sz="1050" dirty="0" smtClean="0">
                  <a:solidFill>
                    <a:srgbClr val="432541"/>
                  </a:solidFill>
                  <a:latin typeface="Tahoma"/>
                  <a:cs typeface="Arial"/>
                </a:rPr>
                <a:t>Chirurgie</a:t>
              </a:r>
              <a:endParaRPr lang="en-US" dirty="0">
                <a:solidFill>
                  <a:srgbClr val="432541"/>
                </a:solidFill>
              </a:endParaRPr>
            </a:p>
          </p:txBody>
        </p:sp>
        <p:sp>
          <p:nvSpPr>
            <p:cNvPr id="98" name="Rectangle 97"/>
            <p:cNvSpPr/>
            <p:nvPr/>
          </p:nvSpPr>
          <p:spPr>
            <a:xfrm>
              <a:off x="4324290" y="4887913"/>
              <a:ext cx="878767" cy="2333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ts val="1100"/>
                </a:lnSpc>
              </a:pPr>
              <a:r>
                <a:rPr lang="fr-FR" sz="1050" dirty="0" smtClean="0">
                  <a:solidFill>
                    <a:srgbClr val="432541"/>
                  </a:solidFill>
                  <a:latin typeface="Tahoma"/>
                  <a:cs typeface="Arial"/>
                </a:rPr>
                <a:t>Projection</a:t>
              </a:r>
              <a:endParaRPr lang="en-US" dirty="0">
                <a:solidFill>
                  <a:srgbClr val="432541"/>
                </a:solidFill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>
              <a:off x="5033030" y="3605213"/>
              <a:ext cx="731290" cy="2333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ts val="1100"/>
                </a:lnSpc>
              </a:pPr>
              <a:r>
                <a:rPr lang="fr-FR" sz="1050" dirty="0" smtClean="0">
                  <a:solidFill>
                    <a:srgbClr val="432541"/>
                  </a:solidFill>
                  <a:latin typeface="Tahoma"/>
                  <a:cs typeface="Arial"/>
                </a:rPr>
                <a:t>Position</a:t>
              </a:r>
              <a:endParaRPr lang="en-US" dirty="0">
                <a:solidFill>
                  <a:srgbClr val="432541"/>
                </a:solidFill>
              </a:endParaRPr>
            </a:p>
          </p:txBody>
        </p:sp>
        <p:sp>
          <p:nvSpPr>
            <p:cNvPr id="100" name="Rectangle 99"/>
            <p:cNvSpPr/>
            <p:nvPr/>
          </p:nvSpPr>
          <p:spPr bwMode="auto">
            <a:xfrm rot="5400000">
              <a:off x="3890500" y="2430000"/>
              <a:ext cx="0" cy="4284000"/>
            </a:xfrm>
            <a:prstGeom prst="rect">
              <a:avLst/>
            </a:prstGeom>
            <a:noFill/>
            <a:ln w="9525" cap="flat" cmpd="sng" algn="ctr">
              <a:solidFill>
                <a:srgbClr val="43254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4795003" y="4557713"/>
              <a:ext cx="546945" cy="2333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ts val="1100"/>
                </a:lnSpc>
              </a:pPr>
              <a:r>
                <a:rPr lang="fr-FR" sz="1050" dirty="0" smtClean="0">
                  <a:solidFill>
                    <a:srgbClr val="432541"/>
                  </a:solidFill>
                  <a:latin typeface="Tahoma"/>
                  <a:cs typeface="Arial"/>
                </a:rPr>
                <a:t>Taille</a:t>
              </a:r>
              <a:endParaRPr lang="en-US" dirty="0">
                <a:solidFill>
                  <a:srgbClr val="432541"/>
                </a:solidFill>
              </a:endParaRPr>
            </a:p>
          </p:txBody>
        </p:sp>
        <p:sp>
          <p:nvSpPr>
            <p:cNvPr id="102" name="Ellipse 101"/>
            <p:cNvSpPr/>
            <p:nvPr/>
          </p:nvSpPr>
          <p:spPr bwMode="auto">
            <a:xfrm>
              <a:off x="2438400" y="2463800"/>
              <a:ext cx="1587500" cy="533400"/>
            </a:xfrm>
            <a:prstGeom prst="ellips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103" name="Ellipse 102"/>
            <p:cNvSpPr/>
            <p:nvPr/>
          </p:nvSpPr>
          <p:spPr bwMode="auto">
            <a:xfrm>
              <a:off x="4724400" y="3543300"/>
              <a:ext cx="1295400" cy="562630"/>
            </a:xfrm>
            <a:prstGeom prst="ellipse">
              <a:avLst/>
            </a:prstGeom>
            <a:noFill/>
            <a:ln w="19050" cap="flat" cmpd="sng" algn="ctr">
              <a:solidFill>
                <a:srgbClr val="008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104" name="Ellipse 103"/>
            <p:cNvSpPr/>
            <p:nvPr/>
          </p:nvSpPr>
          <p:spPr bwMode="auto">
            <a:xfrm>
              <a:off x="3683000" y="4394200"/>
              <a:ext cx="1980000" cy="1368000"/>
            </a:xfrm>
            <a:prstGeom prst="ellips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105" name="Ellipse 104"/>
            <p:cNvSpPr/>
            <p:nvPr/>
          </p:nvSpPr>
          <p:spPr bwMode="auto">
            <a:xfrm>
              <a:off x="1765300" y="4330700"/>
              <a:ext cx="1587500" cy="1332000"/>
            </a:xfrm>
            <a:prstGeom prst="ellipse">
              <a:avLst/>
            </a:prstGeom>
            <a:noFill/>
            <a:ln w="19050" cap="flat" cmpd="sng" algn="ctr">
              <a:solidFill>
                <a:srgbClr val="FF66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graphicFrame>
        <p:nvGraphicFramePr>
          <p:cNvPr id="8" name="Graphique 7"/>
          <p:cNvGraphicFramePr/>
          <p:nvPr/>
        </p:nvGraphicFramePr>
        <p:xfrm>
          <a:off x="1295400" y="1778001"/>
          <a:ext cx="5029200" cy="4381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xte &amp; Objectifs suite ...">
  <a:themeElements>
    <a:clrScheme name="Contexte &amp; Objectifs suite ...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texte &amp; Objectifs suite ...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Contexte &amp; Objectifs suite ...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suite ...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suite ...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suite ...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suite ...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suite ...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suite ...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suite ...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suite ...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suite ...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suite ...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suite ...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3_Contexte &amp; Objectifs suite ...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3_Contexte &amp; Objectifs suite ...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3_Contexte &amp; Objectifs suite ...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3_Contexte &amp; Objectifs suite ...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3_Contexte &amp; Objectifs suite ...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3_Contexte &amp; Objectifs suite ...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3_Contexte &amp; Objectifs suite ...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3_Contexte &amp; Objectifs suite ...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3_Contexte &amp; Objectifs suite ...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3_Contexte &amp; Objectifs suite ...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3_Contexte &amp; Objectifs suite ...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3_Contexte &amp; Objectifs suite ...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Contexte &amp; Objectifs suite ...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Contexte &amp; Objectifs suite ...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4534</TotalTime>
  <Words>460</Words>
  <Application>Microsoft Office PowerPoint</Application>
  <PresentationFormat>Format A4 (210 x 297 mm)</PresentationFormat>
  <Paragraphs>92</Paragraphs>
  <Slides>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Contexte &amp; Objectifs suite ...</vt:lpstr>
      <vt:lpstr>Diapositive 1</vt:lpstr>
      <vt:lpstr>Diapositive 2</vt:lpstr>
      <vt:lpstr>Diapositive 3</vt:lpstr>
    </vt:vector>
  </TitlesOfParts>
  <Company>opinion way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Nicolas CURTELIN</dc:creator>
  <cp:lastModifiedBy>Nicolas Curtelin</cp:lastModifiedBy>
  <cp:revision>7586</cp:revision>
  <cp:lastPrinted>2010-11-17T18:29:07Z</cp:lastPrinted>
  <dcterms:created xsi:type="dcterms:W3CDTF">2000-07-25T17:17:40Z</dcterms:created>
  <dcterms:modified xsi:type="dcterms:W3CDTF">2011-01-27T19:43:42Z</dcterms:modified>
</cp:coreProperties>
</file>