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"/>
  </p:notesMasterIdLst>
  <p:handoutMasterIdLst>
    <p:handoutMasterId r:id="rId6"/>
  </p:handoutMasterIdLst>
  <p:sldIdLst>
    <p:sldId id="2083" r:id="rId2"/>
    <p:sldId id="2082" r:id="rId3"/>
    <p:sldId id="2084" r:id="rId4"/>
  </p:sldIdLst>
  <p:sldSz cx="9906000" cy="6858000" type="A4"/>
  <p:notesSz cx="6805613" cy="99393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2541"/>
    <a:srgbClr val="FF6600"/>
    <a:srgbClr val="008000"/>
    <a:srgbClr val="CCBECC"/>
    <a:srgbClr val="8E4487"/>
    <a:srgbClr val="740074"/>
    <a:srgbClr val="336699"/>
    <a:srgbClr val="E1C9DF"/>
    <a:srgbClr val="640422"/>
    <a:srgbClr val="7441F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60" autoAdjust="0"/>
    <p:restoredTop sz="99667" autoAdjust="0"/>
  </p:normalViewPr>
  <p:slideViewPr>
    <p:cSldViewPr snapToGrid="0">
      <p:cViewPr>
        <p:scale>
          <a:sx n="75" d="100"/>
          <a:sy n="75" d="100"/>
        </p:scale>
        <p:origin x="-924" y="-174"/>
      </p:cViewPr>
      <p:guideLst>
        <p:guide orient="horz"/>
        <p:guide pos="8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346"/>
    </p:cViewPr>
  </p:sorterViewPr>
  <p:notesViewPr>
    <p:cSldViewPr snapToGrid="0">
      <p:cViewPr varScale="1">
        <p:scale>
          <a:sx n="56" d="100"/>
          <a:sy n="56" d="100"/>
        </p:scale>
        <p:origin x="-2112" y="-102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icok\Desktop\TONIO%20THESE\satisfaction%20d&#233;taill&#233;e.xls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646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008000"/>
            </a:solidFill>
          </c:spPr>
          <c:dLbls>
            <c:dLbl>
              <c:idx val="0"/>
              <c:layout>
                <c:manualLayout>
                  <c:x val="3.5623395394443952E-2"/>
                  <c:y val="-4.3045477716678084E-3"/>
                </c:manualLayout>
              </c:layout>
              <c:showVal val="1"/>
            </c:dLbl>
            <c:dLbl>
              <c:idx val="1"/>
              <c:layout>
                <c:manualLayout>
                  <c:x val="2.4561625128681326E-2"/>
                  <c:y val="-6.6260550861206189E-3"/>
                </c:manualLayout>
              </c:layout>
              <c:showVal val="1"/>
            </c:dLbl>
            <c:dLbl>
              <c:idx val="2"/>
              <c:layout>
                <c:manualLayout>
                  <c:x val="1.8842526288927783E-2"/>
                  <c:y val="-2.3215322112594412E-3"/>
                </c:manualLayout>
              </c:layout>
              <c:showVal val="1"/>
            </c:dLbl>
            <c:dLbl>
              <c:idx val="3"/>
              <c:layout>
                <c:manualLayout>
                  <c:x val="1.8842526288927783E-2"/>
                  <c:y val="-2.3215322112595492E-3"/>
                </c:manualLayout>
              </c:layout>
              <c:showVal val="1"/>
            </c:dLbl>
            <c:dLbl>
              <c:idx val="4"/>
              <c:layout>
                <c:manualLayout>
                  <c:x val="1.8842526288927783E-2"/>
                  <c:y val="-2.3215322112593692E-3"/>
                </c:manualLayout>
              </c:layout>
              <c:showVal val="1"/>
            </c:dLbl>
            <c:dLbl>
              <c:idx val="5"/>
              <c:layout>
                <c:manualLayout>
                  <c:x val="2.4226105228620891E-2"/>
                  <c:y val="-2.3215322112594412E-3"/>
                </c:manualLayout>
              </c:layout>
              <c:showVal val="1"/>
            </c:dLbl>
            <c:dLbl>
              <c:idx val="6"/>
              <c:layout>
                <c:manualLayout>
                  <c:x val="1.8842526288927783E-2"/>
                  <c:y val="0"/>
                </c:manualLayout>
              </c:layout>
              <c:showVal val="1"/>
            </c:dLbl>
            <c:dLbl>
              <c:idx val="7"/>
              <c:layout>
                <c:manualLayout>
                  <c:x val="1.6150736819080601E-2"/>
                  <c:y val="-2.3215322112594412E-3"/>
                </c:manualLayout>
              </c:layout>
              <c:showVal val="1"/>
            </c:dLbl>
            <c:dLbl>
              <c:idx val="8"/>
              <c:layout>
                <c:manualLayout>
                  <c:x val="1.3458947349233825E-2"/>
                  <c:y val="0"/>
                </c:manualLayout>
              </c:layout>
              <c:showVal val="1"/>
            </c:dLbl>
            <c:dLbl>
              <c:idx val="9"/>
              <c:layout>
                <c:manualLayout>
                  <c:x val="1.3458947349233825E-2"/>
                  <c:y val="-2.3215322112594412E-3"/>
                </c:manualLayout>
              </c:layout>
              <c:showVal val="1"/>
            </c:dLbl>
            <c:dLbl>
              <c:idx val="11"/>
              <c:layout>
                <c:manualLayout>
                  <c:x val="1.3458947349233825E-2"/>
                  <c:y val="4.2560932205571731E-17"/>
                </c:manualLayout>
              </c:layout>
              <c:showVal val="1"/>
            </c:dLbl>
            <c:dLbl>
              <c:idx val="12"/>
              <c:layout>
                <c:manualLayout>
                  <c:x val="1.0767157879387262E-2"/>
                  <c:y val="-2.3215322112594412E-3"/>
                </c:manualLayout>
              </c:layout>
              <c:showVal val="1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Feuil1!$B$2:$B$10</c:f>
              <c:numCache>
                <c:formatCode>0%</c:formatCode>
                <c:ptCount val="9"/>
                <c:pt idx="0">
                  <c:v>6.0000000000000005E-2</c:v>
                </c:pt>
                <c:pt idx="1">
                  <c:v>0.16</c:v>
                </c:pt>
                <c:pt idx="2">
                  <c:v>0.2</c:v>
                </c:pt>
                <c:pt idx="3">
                  <c:v>0.1</c:v>
                </c:pt>
                <c:pt idx="4">
                  <c:v>0.17</c:v>
                </c:pt>
                <c:pt idx="5">
                  <c:v>0.23</c:v>
                </c:pt>
                <c:pt idx="6">
                  <c:v>0.29000000000000004</c:v>
                </c:pt>
                <c:pt idx="8">
                  <c:v>0.25714285714285723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spPr>
            <a:noFill/>
          </c:spPr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Feuil1!$C$2:$C$10</c:f>
              <c:numCache>
                <c:formatCode>0%</c:formatCode>
                <c:ptCount val="9"/>
                <c:pt idx="0">
                  <c:v>8.0000000000000016E-2</c:v>
                </c:pt>
                <c:pt idx="1">
                  <c:v>8.0000000000000016E-2</c:v>
                </c:pt>
                <c:pt idx="2">
                  <c:v>8.0000000000000016E-2</c:v>
                </c:pt>
                <c:pt idx="3">
                  <c:v>8.0000000000000016E-2</c:v>
                </c:pt>
                <c:pt idx="4">
                  <c:v>8.0000000000000016E-2</c:v>
                </c:pt>
                <c:pt idx="5">
                  <c:v>8.0000000000000016E-2</c:v>
                </c:pt>
                <c:pt idx="6">
                  <c:v>8.0000000000000016E-2</c:v>
                </c:pt>
                <c:pt idx="8">
                  <c:v>8.0000000000000016E-2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1"/>
              <c:layout>
                <c:manualLayout>
                  <c:x val="1.8842526288927783E-2"/>
                  <c:y val="-4.6430644225188824E-3"/>
                </c:manualLayout>
              </c:layout>
              <c:showVal val="1"/>
            </c:dLbl>
            <c:txPr>
              <a:bodyPr/>
              <a:lstStyle/>
              <a:p>
                <a:pPr algn="ctr">
                  <a:defRPr lang="en-US" sz="1100" b="1" i="0" u="none" strike="noStrike" kern="1200" baseline="0">
                    <a:solidFill>
                      <a:srgbClr val="00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Feuil1!$D$2:$D$10</c:f>
              <c:numCache>
                <c:formatCode>0%</c:formatCode>
                <c:ptCount val="9"/>
                <c:pt idx="0">
                  <c:v>0.24000000000000002</c:v>
                </c:pt>
                <c:pt idx="1">
                  <c:v>0.39000000000000007</c:v>
                </c:pt>
                <c:pt idx="2">
                  <c:v>0.4</c:v>
                </c:pt>
                <c:pt idx="3">
                  <c:v>0.51</c:v>
                </c:pt>
                <c:pt idx="4">
                  <c:v>0.49000000000000005</c:v>
                </c:pt>
                <c:pt idx="5">
                  <c:v>0.46</c:v>
                </c:pt>
                <c:pt idx="6">
                  <c:v>0.49000000000000005</c:v>
                </c:pt>
                <c:pt idx="8">
                  <c:v>0.42857142857142855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Série 4</c:v>
                </c:pt>
              </c:strCache>
            </c:strRef>
          </c:tx>
          <c:spPr>
            <a:noFill/>
          </c:spPr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Feuil1!$E$2:$E$10</c:f>
              <c:numCache>
                <c:formatCode>0%</c:formatCode>
                <c:ptCount val="9"/>
                <c:pt idx="0">
                  <c:v>8.0000000000000016E-2</c:v>
                </c:pt>
                <c:pt idx="1">
                  <c:v>8.0000000000000016E-2</c:v>
                </c:pt>
                <c:pt idx="2">
                  <c:v>8.0000000000000016E-2</c:v>
                </c:pt>
                <c:pt idx="3">
                  <c:v>8.0000000000000016E-2</c:v>
                </c:pt>
                <c:pt idx="4">
                  <c:v>8.0000000000000016E-2</c:v>
                </c:pt>
                <c:pt idx="5">
                  <c:v>8.0000000000000016E-2</c:v>
                </c:pt>
                <c:pt idx="6">
                  <c:v>8.0000000000000016E-2</c:v>
                </c:pt>
                <c:pt idx="8">
                  <c:v>8.0000000000000016E-2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Série 5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 algn="ctr">
                  <a:defRPr lang="en-US" sz="1100" b="1" i="0" u="none" strike="noStrike" kern="1200" baseline="0">
                    <a:solidFill>
                      <a:srgbClr val="00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Feuil1!$F$2:$F$10</c:f>
              <c:numCache>
                <c:formatCode>0%</c:formatCode>
                <c:ptCount val="9"/>
                <c:pt idx="0">
                  <c:v>0.41000000000000003</c:v>
                </c:pt>
                <c:pt idx="1">
                  <c:v>0.27</c:v>
                </c:pt>
                <c:pt idx="2">
                  <c:v>0.27</c:v>
                </c:pt>
                <c:pt idx="3">
                  <c:v>0.24000000000000002</c:v>
                </c:pt>
                <c:pt idx="4">
                  <c:v>0.25</c:v>
                </c:pt>
                <c:pt idx="5">
                  <c:v>0.19</c:v>
                </c:pt>
                <c:pt idx="6">
                  <c:v>0.1</c:v>
                </c:pt>
                <c:pt idx="8">
                  <c:v>0.2</c:v>
                </c:pt>
              </c:numCache>
            </c:numRef>
          </c:val>
        </c:ser>
        <c:ser>
          <c:idx val="5"/>
          <c:order val="5"/>
          <c:tx>
            <c:strRef>
              <c:f>Feuil1!$G$1</c:f>
              <c:strCache>
                <c:ptCount val="1"/>
                <c:pt idx="0">
                  <c:v>Série 6</c:v>
                </c:pt>
              </c:strCache>
            </c:strRef>
          </c:tx>
          <c:spPr>
            <a:noFill/>
          </c:spPr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Feuil1!$G$2:$G$10</c:f>
              <c:numCache>
                <c:formatCode>0%</c:formatCode>
                <c:ptCount val="9"/>
                <c:pt idx="0">
                  <c:v>8.0000000000000016E-2</c:v>
                </c:pt>
                <c:pt idx="1">
                  <c:v>8.0000000000000016E-2</c:v>
                </c:pt>
                <c:pt idx="2">
                  <c:v>8.0000000000000016E-2</c:v>
                </c:pt>
                <c:pt idx="3">
                  <c:v>8.0000000000000016E-2</c:v>
                </c:pt>
                <c:pt idx="4">
                  <c:v>8.0000000000000016E-2</c:v>
                </c:pt>
                <c:pt idx="5">
                  <c:v>8.0000000000000016E-2</c:v>
                </c:pt>
                <c:pt idx="6">
                  <c:v>8.0000000000000016E-2</c:v>
                </c:pt>
                <c:pt idx="8">
                  <c:v>8.0000000000000016E-2</c:v>
                </c:pt>
              </c:numCache>
            </c:numRef>
          </c:val>
        </c:ser>
        <c:ser>
          <c:idx val="6"/>
          <c:order val="6"/>
          <c:tx>
            <c:strRef>
              <c:f>Feuil1!$H$1</c:f>
              <c:strCache>
                <c:ptCount val="1"/>
                <c:pt idx="0">
                  <c:v>Série 7</c:v>
                </c:pt>
              </c:strCache>
            </c:strRef>
          </c:tx>
          <c:spPr>
            <a:solidFill>
              <a:srgbClr val="FF6600"/>
            </a:solidFill>
          </c:spPr>
          <c:dLbls>
            <c:dLbl>
              <c:idx val="15"/>
              <c:layout>
                <c:manualLayout>
                  <c:x val="5.3835789396935434E-3"/>
                  <c:y val="-5.4945054945054984E-3"/>
                </c:manualLayout>
              </c:layout>
              <c:showVal val="1"/>
            </c:dLbl>
            <c:txPr>
              <a:bodyPr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Feuil1!$H$2:$H$10</c:f>
              <c:numCache>
                <c:formatCode>0%</c:formatCode>
                <c:ptCount val="9"/>
                <c:pt idx="0">
                  <c:v>0.2</c:v>
                </c:pt>
                <c:pt idx="1">
                  <c:v>0.1</c:v>
                </c:pt>
                <c:pt idx="2">
                  <c:v>6.0000000000000005E-2</c:v>
                </c:pt>
                <c:pt idx="3">
                  <c:v>6.0000000000000005E-2</c:v>
                </c:pt>
                <c:pt idx="4">
                  <c:v>9.0000000000000011E-2</c:v>
                </c:pt>
                <c:pt idx="5">
                  <c:v>6.0000000000000005E-2</c:v>
                </c:pt>
                <c:pt idx="6">
                  <c:v>3.0000000000000002E-2</c:v>
                </c:pt>
                <c:pt idx="8">
                  <c:v>4.2857142857142871E-2</c:v>
                </c:pt>
              </c:numCache>
            </c:numRef>
          </c:val>
        </c:ser>
        <c:ser>
          <c:idx val="7"/>
          <c:order val="7"/>
          <c:tx>
            <c:strRef>
              <c:f>Feuil1!$I$1</c:f>
              <c:strCache>
                <c:ptCount val="1"/>
                <c:pt idx="0">
                  <c:v>Série 8</c:v>
                </c:pt>
              </c:strCache>
            </c:strRef>
          </c:tx>
          <c:spPr>
            <a:noFill/>
          </c:spPr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Feuil1!$I$2:$I$10</c:f>
              <c:numCache>
                <c:formatCode>0%</c:formatCode>
                <c:ptCount val="9"/>
                <c:pt idx="0">
                  <c:v>8.0000000000000016E-2</c:v>
                </c:pt>
                <c:pt idx="1">
                  <c:v>8.0000000000000016E-2</c:v>
                </c:pt>
                <c:pt idx="2">
                  <c:v>8.0000000000000016E-2</c:v>
                </c:pt>
                <c:pt idx="3">
                  <c:v>8.0000000000000016E-2</c:v>
                </c:pt>
                <c:pt idx="4">
                  <c:v>8.0000000000000016E-2</c:v>
                </c:pt>
                <c:pt idx="5">
                  <c:v>8.0000000000000016E-2</c:v>
                </c:pt>
                <c:pt idx="6">
                  <c:v>8.0000000000000016E-2</c:v>
                </c:pt>
                <c:pt idx="8">
                  <c:v>8.0000000000000016E-2</c:v>
                </c:pt>
              </c:numCache>
            </c:numRef>
          </c:val>
        </c:ser>
        <c:ser>
          <c:idx val="8"/>
          <c:order val="8"/>
          <c:tx>
            <c:strRef>
              <c:f>Feuil1!$J$1</c:f>
              <c:strCache>
                <c:ptCount val="1"/>
                <c:pt idx="0">
                  <c:v>Série 9</c:v>
                </c:pt>
              </c:strCache>
            </c:strRef>
          </c:tx>
          <c:spPr>
            <a:solidFill>
              <a:srgbClr val="808080">
                <a:lumMod val="60000"/>
                <a:lumOff val="40000"/>
              </a:srgbClr>
            </a:solidFill>
          </c:spPr>
          <c:dLbls>
            <c:dLbl>
              <c:idx val="4"/>
              <c:delete val="1"/>
            </c:dLbl>
            <c:txPr>
              <a:bodyPr/>
              <a:lstStyle/>
              <a:p>
                <a:pPr algn="ctr">
                  <a:defRPr lang="en-US" sz="1100" b="1" i="0" u="none" strike="noStrike" kern="1200" baseline="0">
                    <a:solidFill>
                      <a:srgbClr val="00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Feuil1!$J$2:$J$10</c:f>
              <c:numCache>
                <c:formatCode>0%</c:formatCode>
                <c:ptCount val="9"/>
                <c:pt idx="0">
                  <c:v>9.0000000000000011E-2</c:v>
                </c:pt>
                <c:pt idx="1">
                  <c:v>8.0000000000000016E-2</c:v>
                </c:pt>
                <c:pt idx="2">
                  <c:v>7.0000000000000021E-2</c:v>
                </c:pt>
                <c:pt idx="3">
                  <c:v>9.0000000000000011E-2</c:v>
                </c:pt>
                <c:pt idx="4">
                  <c:v>0</c:v>
                </c:pt>
                <c:pt idx="5">
                  <c:v>6.0000000000000005E-2</c:v>
                </c:pt>
                <c:pt idx="6">
                  <c:v>9.0000000000000011E-2</c:v>
                </c:pt>
                <c:pt idx="8">
                  <c:v>7.0000000000000021E-2</c:v>
                </c:pt>
              </c:numCache>
            </c:numRef>
          </c:val>
        </c:ser>
        <c:gapWidth val="39"/>
        <c:gapDepth val="0"/>
        <c:shape val="cylinder"/>
        <c:axId val="65917696"/>
        <c:axId val="65919232"/>
        <c:axId val="0"/>
      </c:bar3DChart>
      <c:catAx>
        <c:axId val="65917696"/>
        <c:scaling>
          <c:orientation val="minMax"/>
        </c:scaling>
        <c:delete val="1"/>
        <c:axPos val="l"/>
        <c:tickLblPos val="none"/>
        <c:crossAx val="65919232"/>
        <c:crosses val="autoZero"/>
        <c:auto val="1"/>
        <c:lblAlgn val="ctr"/>
        <c:lblOffset val="100"/>
      </c:catAx>
      <c:valAx>
        <c:axId val="65919232"/>
        <c:scaling>
          <c:orientation val="minMax"/>
        </c:scaling>
        <c:delete val="1"/>
        <c:axPos val="b"/>
        <c:numFmt formatCode="0%" sourceLinked="1"/>
        <c:tickLblPos val="none"/>
        <c:crossAx val="659176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946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009A00"/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0.33000000000000518</c:v>
                </c:pt>
              </c:numCache>
            </c:numRef>
          </c:val>
        </c:ser>
        <c:gapWidth val="39"/>
        <c:gapDepth val="0"/>
        <c:shape val="cylinder"/>
        <c:axId val="65854080"/>
        <c:axId val="66003328"/>
        <c:axId val="0"/>
      </c:bar3DChart>
      <c:catAx>
        <c:axId val="65854080"/>
        <c:scaling>
          <c:orientation val="minMax"/>
        </c:scaling>
        <c:delete val="1"/>
        <c:axPos val="l"/>
        <c:tickLblPos val="none"/>
        <c:crossAx val="66003328"/>
        <c:crosses val="autoZero"/>
        <c:auto val="1"/>
        <c:lblAlgn val="ctr"/>
        <c:lblOffset val="100"/>
      </c:catAx>
      <c:valAx>
        <c:axId val="66003328"/>
        <c:scaling>
          <c:orientation val="minMax"/>
        </c:scaling>
        <c:delete val="1"/>
        <c:axPos val="b"/>
        <c:numFmt formatCode="0%" sourceLinked="1"/>
        <c:tickLblPos val="none"/>
        <c:crossAx val="6585408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901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0.33000000000000507</c:v>
                </c:pt>
              </c:numCache>
            </c:numRef>
          </c:val>
        </c:ser>
        <c:gapWidth val="39"/>
        <c:gapDepth val="0"/>
        <c:shape val="cylinder"/>
        <c:axId val="66018688"/>
        <c:axId val="66040960"/>
        <c:axId val="0"/>
      </c:bar3DChart>
      <c:catAx>
        <c:axId val="66018688"/>
        <c:scaling>
          <c:orientation val="minMax"/>
        </c:scaling>
        <c:delete val="1"/>
        <c:axPos val="l"/>
        <c:tickLblPos val="none"/>
        <c:crossAx val="66040960"/>
        <c:crosses val="autoZero"/>
        <c:auto val="1"/>
        <c:lblAlgn val="ctr"/>
        <c:lblOffset val="100"/>
      </c:catAx>
      <c:valAx>
        <c:axId val="66040960"/>
        <c:scaling>
          <c:orientation val="minMax"/>
        </c:scaling>
        <c:delete val="1"/>
        <c:axPos val="b"/>
        <c:numFmt formatCode="0%" sourceLinked="1"/>
        <c:tickLblPos val="none"/>
        <c:crossAx val="660186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946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FF6600"/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0.33000000000000518</c:v>
                </c:pt>
              </c:numCache>
            </c:numRef>
          </c:val>
        </c:ser>
        <c:gapWidth val="39"/>
        <c:gapDepth val="0"/>
        <c:shape val="cylinder"/>
        <c:axId val="63418752"/>
        <c:axId val="63420288"/>
        <c:axId val="0"/>
      </c:bar3DChart>
      <c:catAx>
        <c:axId val="63418752"/>
        <c:scaling>
          <c:orientation val="minMax"/>
        </c:scaling>
        <c:delete val="1"/>
        <c:axPos val="l"/>
        <c:tickLblPos val="none"/>
        <c:crossAx val="63420288"/>
        <c:crosses val="autoZero"/>
        <c:auto val="1"/>
        <c:lblAlgn val="ctr"/>
        <c:lblOffset val="100"/>
      </c:catAx>
      <c:valAx>
        <c:axId val="63420288"/>
        <c:scaling>
          <c:orientation val="minMax"/>
        </c:scaling>
        <c:delete val="1"/>
        <c:axPos val="b"/>
        <c:numFmt formatCode="0%" sourceLinked="1"/>
        <c:tickLblPos val="none"/>
        <c:crossAx val="634187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946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0.33000000000000518</c:v>
                </c:pt>
              </c:numCache>
            </c:numRef>
          </c:val>
        </c:ser>
        <c:gapWidth val="39"/>
        <c:gapDepth val="0"/>
        <c:shape val="cylinder"/>
        <c:axId val="63464576"/>
        <c:axId val="63466112"/>
        <c:axId val="0"/>
      </c:bar3DChart>
      <c:catAx>
        <c:axId val="63464576"/>
        <c:scaling>
          <c:orientation val="minMax"/>
        </c:scaling>
        <c:delete val="1"/>
        <c:axPos val="l"/>
        <c:tickLblPos val="none"/>
        <c:crossAx val="63466112"/>
        <c:crosses val="autoZero"/>
        <c:auto val="1"/>
        <c:lblAlgn val="ctr"/>
        <c:lblOffset val="100"/>
      </c:catAx>
      <c:valAx>
        <c:axId val="63466112"/>
        <c:scaling>
          <c:orientation val="minMax"/>
        </c:scaling>
        <c:delete val="1"/>
        <c:axPos val="b"/>
        <c:numFmt formatCode="0%" sourceLinked="1"/>
        <c:tickLblPos val="none"/>
        <c:crossAx val="634645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7001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808080">
                <a:lumMod val="75000"/>
              </a:srgbClr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0.33000000000000534</c:v>
                </c:pt>
              </c:numCache>
            </c:numRef>
          </c:val>
        </c:ser>
        <c:gapWidth val="39"/>
        <c:gapDepth val="0"/>
        <c:shape val="cylinder"/>
        <c:axId val="63539840"/>
        <c:axId val="63541632"/>
        <c:axId val="0"/>
      </c:bar3DChart>
      <c:catAx>
        <c:axId val="63539840"/>
        <c:scaling>
          <c:orientation val="minMax"/>
        </c:scaling>
        <c:delete val="1"/>
        <c:axPos val="l"/>
        <c:tickLblPos val="none"/>
        <c:crossAx val="63541632"/>
        <c:crosses val="autoZero"/>
        <c:auto val="1"/>
        <c:lblAlgn val="ctr"/>
        <c:lblOffset val="100"/>
      </c:catAx>
      <c:valAx>
        <c:axId val="63541632"/>
        <c:scaling>
          <c:orientation val="minMax"/>
        </c:scaling>
        <c:delete val="1"/>
        <c:axPos val="b"/>
        <c:numFmt formatCode="0%" sourceLinked="1"/>
        <c:tickLblPos val="none"/>
        <c:crossAx val="635398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plotArea>
      <c:layout/>
      <c:scatterChart>
        <c:scatterStyle val="lineMarker"/>
        <c:ser>
          <c:idx val="0"/>
          <c:order val="0"/>
          <c:spPr>
            <a:ln w="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9"/>
            <c:spPr>
              <a:gradFill flip="none" rotWithShape="1">
                <a:gsLst>
                  <a:gs pos="0">
                    <a:srgbClr val="CCBECC"/>
                  </a:gs>
                  <a:gs pos="73000">
                    <a:srgbClr val="43254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43254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xVal>
            <c:numRef>
              <c:f>Feuil1!$H$48:$H$54</c:f>
              <c:numCache>
                <c:formatCode>0%</c:formatCode>
                <c:ptCount val="7"/>
                <c:pt idx="0">
                  <c:v>0.17</c:v>
                </c:pt>
                <c:pt idx="1">
                  <c:v>0.2</c:v>
                </c:pt>
                <c:pt idx="2">
                  <c:v>0.23</c:v>
                </c:pt>
                <c:pt idx="3">
                  <c:v>0.29000000000000009</c:v>
                </c:pt>
                <c:pt idx="4">
                  <c:v>0.1</c:v>
                </c:pt>
                <c:pt idx="5">
                  <c:v>6.0000000000000019E-2</c:v>
                </c:pt>
                <c:pt idx="6">
                  <c:v>0.16000000000000003</c:v>
                </c:pt>
              </c:numCache>
            </c:numRef>
          </c:xVal>
          <c:yVal>
            <c:numRef>
              <c:f>Feuil1!$I$48:$I$54</c:f>
              <c:numCache>
                <c:formatCode>0.000</c:formatCode>
                <c:ptCount val="7"/>
                <c:pt idx="0">
                  <c:v>0.42600000000000016</c:v>
                </c:pt>
                <c:pt idx="1">
                  <c:v>0.44100000000000006</c:v>
                </c:pt>
                <c:pt idx="2">
                  <c:v>0.45800000000000002</c:v>
                </c:pt>
                <c:pt idx="3">
                  <c:v>0.49600000000000011</c:v>
                </c:pt>
                <c:pt idx="4">
                  <c:v>0.45800000000000002</c:v>
                </c:pt>
                <c:pt idx="5">
                  <c:v>0.41800000000000009</c:v>
                </c:pt>
                <c:pt idx="6">
                  <c:v>0.55400000000000005</c:v>
                </c:pt>
              </c:numCache>
            </c:numRef>
          </c:yVal>
        </c:ser>
        <c:axId val="60349440"/>
        <c:axId val="60351616"/>
      </c:scatterChart>
      <c:valAx>
        <c:axId val="60349440"/>
        <c:scaling>
          <c:orientation val="minMax"/>
        </c:scaling>
        <c:axPos val="b"/>
        <c:numFmt formatCode="0%" sourceLinked="1"/>
        <c:tickLblPos val="nextTo"/>
        <c:spPr>
          <a:ln>
            <a:noFill/>
          </a:ln>
        </c:spPr>
        <c:txPr>
          <a:bodyPr/>
          <a:lstStyle/>
          <a:p>
            <a:pPr>
              <a:defRPr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60351616"/>
        <c:crosses val="autoZero"/>
        <c:crossBetween val="midCat"/>
      </c:valAx>
      <c:valAx>
        <c:axId val="60351616"/>
        <c:scaling>
          <c:orientation val="minMax"/>
          <c:max val="0.60000000000000053"/>
          <c:min val="0.4"/>
        </c:scaling>
        <c:axPos val="l"/>
        <c:numFmt formatCode="0.00" sourceLinked="0"/>
        <c:tickLblPos val="nextTo"/>
        <c:spPr>
          <a:ln>
            <a:noFill/>
          </a:ln>
        </c:spPr>
        <c:txPr>
          <a:bodyPr/>
          <a:lstStyle/>
          <a:p>
            <a:pPr>
              <a:defRPr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60349440"/>
        <c:crosses val="autoZero"/>
        <c:crossBetween val="midCat"/>
      </c:valAx>
      <c:spPr>
        <a:noFill/>
      </c:spPr>
    </c:plotArea>
    <c:plotVisOnly val="1"/>
  </c:chart>
  <c:spPr>
    <a:noFill/>
    <a:ln>
      <a:noFill/>
    </a:ln>
  </c:sp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312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312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FAC2C006-7B29-44E5-B1A1-390202AF469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642411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312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5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749300"/>
            <a:ext cx="537527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9" y="4719143"/>
            <a:ext cx="4991595" cy="4470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312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467F2B5D-9208-4010-9CA0-8B2EFB0D57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986234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1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2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3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5604" name="Group 66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840643" name="Rectangle 67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 dirty="0">
                <a:cs typeface="+mn-cs"/>
              </a:endParaRPr>
            </a:p>
          </p:txBody>
        </p:sp>
        <p:pic>
          <p:nvPicPr>
            <p:cNvPr id="25606" name="Picture 68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17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>
            <a:spAutoFit/>
          </a:bodyPr>
          <a:lstStyle/>
          <a:p>
            <a:pPr>
              <a:tabLst>
                <a:tab pos="8605838" algn="r"/>
              </a:tabLst>
            </a:pPr>
            <a:r>
              <a:rPr lang="fr-FR" sz="1000" dirty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fr-FR" sz="1000" b="1" dirty="0">
                <a:solidFill>
                  <a:schemeClr val="bg2"/>
                </a:solidFill>
                <a:latin typeface="Tahoma" pitchFamily="34" charset="0"/>
              </a:rPr>
              <a:t>page </a:t>
            </a:r>
            <a:fld id="{B73EB43D-E443-4AB6-8CEE-8F4D4D768CF1}" type="slidenum">
              <a:rPr lang="fr-FR" sz="1000" b="1">
                <a:solidFill>
                  <a:schemeClr val="bg2"/>
                </a:solidFill>
                <a:latin typeface="Tahoma" pitchFamily="34" charset="0"/>
              </a:rPr>
              <a:pPr>
                <a:tabLst>
                  <a:tab pos="8605838" algn="r"/>
                </a:tabLst>
              </a:pPr>
              <a:t>‹N°›</a:t>
            </a:fld>
            <a:endParaRPr lang="fr-FR" sz="1000" b="1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82" r:id="rId1"/>
    <p:sldLayoutId id="2147485581" r:id="rId2"/>
    <p:sldLayoutId id="2147485580" r:id="rId3"/>
    <p:sldLayoutId id="2147485579" r:id="rId4"/>
    <p:sldLayoutId id="2147485578" r:id="rId5"/>
    <p:sldLayoutId id="2147485577" r:id="rId6"/>
    <p:sldLayoutId id="2147485576" r:id="rId7"/>
    <p:sldLayoutId id="2147485575" r:id="rId8"/>
    <p:sldLayoutId id="2147485574" r:id="rId9"/>
    <p:sldLayoutId id="2147485573" r:id="rId10"/>
    <p:sldLayoutId id="21474855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Satisfaction globale et détaillée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grpSp>
        <p:nvGrpSpPr>
          <p:cNvPr id="100" name="Groupe 99"/>
          <p:cNvGrpSpPr/>
          <p:nvPr/>
        </p:nvGrpSpPr>
        <p:grpSpPr>
          <a:xfrm>
            <a:off x="7705017" y="1762490"/>
            <a:ext cx="432000" cy="3784056"/>
            <a:chOff x="7971717" y="1825990"/>
            <a:chExt cx="432000" cy="3784056"/>
          </a:xfrm>
        </p:grpSpPr>
        <p:sp>
          <p:nvSpPr>
            <p:cNvPr id="58" name="Ellipse 57"/>
            <p:cNvSpPr/>
            <p:nvPr/>
          </p:nvSpPr>
          <p:spPr>
            <a:xfrm rot="4127834">
              <a:off x="8043717" y="1753990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Ellipse 58"/>
            <p:cNvSpPr/>
            <p:nvPr/>
          </p:nvSpPr>
          <p:spPr>
            <a:xfrm rot="4127834">
              <a:off x="8043717" y="260902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Ellipse 59"/>
            <p:cNvSpPr/>
            <p:nvPr/>
          </p:nvSpPr>
          <p:spPr>
            <a:xfrm rot="4127834">
              <a:off x="8043717" y="304919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Ellipse 60"/>
            <p:cNvSpPr/>
            <p:nvPr/>
          </p:nvSpPr>
          <p:spPr>
            <a:xfrm rot="4127834">
              <a:off x="8043717" y="348936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Ellipse 61"/>
            <p:cNvSpPr/>
            <p:nvPr/>
          </p:nvSpPr>
          <p:spPr>
            <a:xfrm rot="4127834">
              <a:off x="8043717" y="392953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Ellipse 62"/>
            <p:cNvSpPr/>
            <p:nvPr/>
          </p:nvSpPr>
          <p:spPr>
            <a:xfrm rot="4127834">
              <a:off x="8043717" y="436970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Ellipse 63"/>
            <p:cNvSpPr/>
            <p:nvPr/>
          </p:nvSpPr>
          <p:spPr>
            <a:xfrm rot="4127834">
              <a:off x="8043717" y="5250046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Ellipse 65"/>
            <p:cNvSpPr/>
            <p:nvPr/>
          </p:nvSpPr>
          <p:spPr>
            <a:xfrm rot="4127834">
              <a:off x="8043717" y="480987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3" name="Tableau 72"/>
          <p:cNvGraphicFramePr>
            <a:graphicFrameLocks noGrp="1"/>
          </p:cNvGraphicFramePr>
          <p:nvPr/>
        </p:nvGraphicFramePr>
        <p:xfrm>
          <a:off x="787400" y="1638300"/>
          <a:ext cx="2755900" cy="3973496"/>
        </p:xfrm>
        <a:graphic>
          <a:graphicData uri="http://schemas.openxmlformats.org/drawingml/2006/table">
            <a:tbl>
              <a:tblPr/>
              <a:tblGrid>
                <a:gridCol w="2755900"/>
              </a:tblGrid>
              <a:tr h="508795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 dirty="0" smtClean="0">
                          <a:latin typeface="Tahoma"/>
                        </a:rPr>
                        <a:t>Satisfaction </a:t>
                      </a:r>
                      <a:r>
                        <a:rPr lang="fr-FR" sz="1050" b="1" i="0" u="none" strike="noStrike" dirty="0">
                          <a:latin typeface="Tahoma"/>
                        </a:rPr>
                        <a:t>globale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086">
                <a:tc>
                  <a:txBody>
                    <a:bodyPr/>
                    <a:lstStyle/>
                    <a:p>
                      <a:pPr algn="r" fontAlgn="b"/>
                      <a:endParaRPr lang="fr-FR" sz="1050" b="1" i="0" u="none" strike="noStrike"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619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Position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Taille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2896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 dirty="0">
                          <a:latin typeface="Tahoma"/>
                        </a:rPr>
                        <a:t>Chirurgie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634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Texture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970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Projection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Comparaison natif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2896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 dirty="0">
                          <a:latin typeface="Tahoma"/>
                        </a:rPr>
                        <a:t>Sensibilité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4" name="Graphique 73"/>
          <p:cNvGraphicFramePr/>
          <p:nvPr/>
        </p:nvGraphicFramePr>
        <p:xfrm>
          <a:off x="3340101" y="1397000"/>
          <a:ext cx="4343400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" name="Rectangle 74"/>
          <p:cNvSpPr/>
          <p:nvPr/>
        </p:nvSpPr>
        <p:spPr>
          <a:xfrm>
            <a:off x="7509237" y="1402477"/>
            <a:ext cx="82266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050" dirty="0" smtClean="0">
                <a:solidFill>
                  <a:srgbClr val="008000"/>
                </a:solidFill>
              </a:rPr>
              <a:t>Satisfaite</a:t>
            </a:r>
            <a:endParaRPr lang="en-US" sz="1050" dirty="0">
              <a:solidFill>
                <a:srgbClr val="008000"/>
              </a:solidFill>
            </a:endParaRPr>
          </a:p>
        </p:txBody>
      </p:sp>
      <p:graphicFrame>
        <p:nvGraphicFramePr>
          <p:cNvPr id="76" name="Graphique 75"/>
          <p:cNvGraphicFramePr/>
          <p:nvPr/>
        </p:nvGraphicFramePr>
        <p:xfrm>
          <a:off x="25336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7" name="Graphique 76"/>
          <p:cNvGraphicFramePr/>
          <p:nvPr/>
        </p:nvGraphicFramePr>
        <p:xfrm>
          <a:off x="36512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8" name="Graphique 77"/>
          <p:cNvGraphicFramePr/>
          <p:nvPr/>
        </p:nvGraphicFramePr>
        <p:xfrm>
          <a:off x="55816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9" name="Graphique 78"/>
          <p:cNvGraphicFramePr/>
          <p:nvPr/>
        </p:nvGraphicFramePr>
        <p:xfrm>
          <a:off x="47434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0" name="Tableau 79"/>
          <p:cNvGraphicFramePr>
            <a:graphicFrameLocks noGrp="1"/>
          </p:cNvGraphicFramePr>
          <p:nvPr/>
        </p:nvGraphicFramePr>
        <p:xfrm>
          <a:off x="2857500" y="6032500"/>
          <a:ext cx="4597400" cy="355600"/>
        </p:xfrm>
        <a:graphic>
          <a:graphicData uri="http://schemas.openxmlformats.org/drawingml/2006/table">
            <a:tbl>
              <a:tblPr/>
              <a:tblGrid>
                <a:gridCol w="1104900"/>
                <a:gridCol w="1092200"/>
                <a:gridCol w="863600"/>
                <a:gridCol w="1130300"/>
                <a:gridCol w="406400"/>
              </a:tblGrid>
              <a:tr h="3556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>
                          <a:latin typeface="Tahoma"/>
                        </a:rPr>
                        <a:t>Très </a:t>
                      </a:r>
                      <a:endParaRPr lang="fr-FR" sz="1050" b="1" i="0" u="none" strike="noStrike" dirty="0" smtClean="0">
                        <a:latin typeface="Tahoma"/>
                      </a:endParaRPr>
                    </a:p>
                    <a:p>
                      <a:pPr algn="l" fontAlgn="b"/>
                      <a:r>
                        <a:rPr lang="fr-FR" sz="1050" b="1" i="0" u="none" strike="noStrike" dirty="0" smtClean="0">
                          <a:latin typeface="Tahoma"/>
                        </a:rPr>
                        <a:t>satisfaite</a:t>
                      </a:r>
                      <a:endParaRPr lang="fr-FR" sz="1050" b="1" i="0" u="none" strike="noStrike" dirty="0"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>
                          <a:latin typeface="Tahoma"/>
                        </a:rPr>
                        <a:t>Satisfaite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>
                          <a:latin typeface="Tahoma"/>
                        </a:rPr>
                        <a:t>Déçue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>
                          <a:latin typeface="Tahoma"/>
                        </a:rPr>
                        <a:t>Très déçue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 smtClean="0">
                          <a:latin typeface="Tahoma"/>
                        </a:rPr>
                        <a:t>NSP</a:t>
                      </a:r>
                      <a:endParaRPr lang="fr-FR" sz="1050" b="1" i="0" u="none" strike="noStrike" dirty="0"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8" name="Tableau 97"/>
          <p:cNvGraphicFramePr>
            <a:graphicFrameLocks noGrp="1"/>
          </p:cNvGraphicFramePr>
          <p:nvPr/>
        </p:nvGraphicFramePr>
        <p:xfrm>
          <a:off x="7518400" y="1690683"/>
          <a:ext cx="838200" cy="3935417"/>
        </p:xfrm>
        <a:graphic>
          <a:graphicData uri="http://schemas.openxmlformats.org/drawingml/2006/table">
            <a:tbl>
              <a:tblPr/>
              <a:tblGrid>
                <a:gridCol w="838200"/>
              </a:tblGrid>
              <a:tr h="4327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324">
                <a:tc>
                  <a:txBody>
                    <a:bodyPr/>
                    <a:lstStyle/>
                    <a:p>
                      <a:pPr algn="ctr" fontAlgn="b"/>
                      <a:endParaRPr lang="fr-FR" sz="105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94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77%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30%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9" name="Graphique 98"/>
          <p:cNvGraphicFramePr/>
          <p:nvPr/>
        </p:nvGraphicFramePr>
        <p:xfrm>
          <a:off x="67373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Bilan de satisfaction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sp>
        <p:nvSpPr>
          <p:cNvPr id="108" name="Text Box 41"/>
          <p:cNvSpPr txBox="1">
            <a:spLocks noChangeArrowheads="1"/>
          </p:cNvSpPr>
          <p:nvPr/>
        </p:nvSpPr>
        <p:spPr bwMode="auto">
          <a:xfrm>
            <a:off x="565150" y="968375"/>
            <a:ext cx="897255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7800" indent="-177800" defTabSz="793750">
              <a:buClr>
                <a:srgbClr val="660066"/>
              </a:buClr>
            </a:pPr>
            <a:endParaRPr lang="fr-FR" altLang="fr-FR" sz="1200" dirty="0" smtClean="0"/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altLang="fr-FR" sz="1200" u="sng" dirty="0" smtClean="0"/>
              <a:t>Problématique :</a:t>
            </a:r>
            <a:r>
              <a:rPr lang="fr-FR" altLang="fr-FR" sz="1200" b="0" dirty="0" smtClean="0"/>
              <a:t> Comment appréhender l’importance de chaque critère dans la satisfaction globale.</a:t>
            </a:r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altLang="fr-FR" sz="1200" b="0" dirty="0" smtClean="0"/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altLang="fr-FR" sz="1200" b="0" dirty="0" smtClean="0"/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altLang="fr-FR" sz="1200" u="sng" dirty="0" smtClean="0"/>
              <a:t>Réponse</a:t>
            </a:r>
            <a:r>
              <a:rPr lang="fr-FR" altLang="fr-FR" sz="1200" dirty="0" smtClean="0"/>
              <a:t> : </a:t>
            </a:r>
            <a:r>
              <a:rPr lang="fr-FR" altLang="fr-FR" sz="1200" b="0" dirty="0" smtClean="0"/>
              <a:t>Le bilan de satisfaction est une analyse secondaire permettant de mettre en relation les critères du sujet d’étude avec son évaluation globale. </a:t>
            </a:r>
            <a:r>
              <a:rPr lang="fr-FR" sz="1200" b="0" dirty="0" smtClean="0"/>
              <a:t>Cette analyse est une analyse statistique </a:t>
            </a:r>
            <a:r>
              <a:rPr lang="fr-FR" sz="1200" b="0" dirty="0" err="1" smtClean="0"/>
              <a:t>univariée</a:t>
            </a:r>
            <a:r>
              <a:rPr lang="fr-FR" sz="1200" b="0" dirty="0" smtClean="0"/>
              <a:t>.</a:t>
            </a:r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altLang="fr-FR" sz="1200" b="0" dirty="0" smtClean="0"/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altLang="fr-FR" sz="1200" u="sng" dirty="0" smtClean="0"/>
              <a:t>Principe</a:t>
            </a:r>
            <a:r>
              <a:rPr lang="fr-FR" altLang="fr-FR" sz="1200" dirty="0" smtClean="0"/>
              <a:t> : </a:t>
            </a:r>
            <a:r>
              <a:rPr lang="fr-FR" sz="1200" b="0" dirty="0" smtClean="0"/>
              <a:t>Chaque critère est étudié dans son rapport à l’évaluation globale sans tenir compte des autres critères.</a:t>
            </a:r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sz="1200" b="0" dirty="0" smtClean="0"/>
          </a:p>
          <a:p>
            <a:pPr marL="665163" lvl="1" indent="-185738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sz="1200" b="0" dirty="0" smtClean="0"/>
              <a:t>On sépare les individus en 2 groupes : ceux qui ont une bonne satisfaction globale (très satisfaites), et les autres.</a:t>
            </a:r>
          </a:p>
          <a:p>
            <a:pPr marL="665163" lvl="1" indent="-185738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sz="1200" b="0" dirty="0" smtClean="0"/>
              <a:t>Pour chaque item, on calcule un indice de corrélation en fonction de l’écart existant entre la note moyenne d’évaluation globale obtenue dans chacun des 2 groupes. Plus l’écart est élevé, plus le critère est considéré comme important car clivant en terme d’évaluation globale.</a:t>
            </a:r>
          </a:p>
          <a:p>
            <a:pPr marL="665163" lvl="1" indent="-185738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sz="1200" b="0" dirty="0" smtClean="0"/>
          </a:p>
          <a:p>
            <a:pPr marL="207963" indent="-185738" algn="just" defTabSz="793750">
              <a:buClr>
                <a:srgbClr val="55554D"/>
              </a:buClr>
              <a:buFont typeface="Webdings" pitchFamily="18" charset="2"/>
              <a:buChar char="4"/>
            </a:pPr>
            <a:r>
              <a:rPr lang="fr-FR" sz="1200" u="sng" dirty="0" smtClean="0"/>
              <a:t>Illustration</a:t>
            </a:r>
            <a:r>
              <a:rPr lang="fr-FR" sz="1200" dirty="0" smtClean="0"/>
              <a:t> :</a:t>
            </a:r>
            <a:r>
              <a:rPr lang="fr-FR" sz="1200" b="0" dirty="0" smtClean="0"/>
              <a:t> A partir de cette analyse, on projette les différents critères sur un graphique avec en abscisse leur évaluation globale (plus un item est à droite, plus les patientes sont satisfaites) et en ordonnée leur niveau d’importance (plus un critère est haut plus il est contributeur dans la satisfaction globale :</a:t>
            </a:r>
          </a:p>
          <a:p>
            <a:pPr marL="665163" lvl="1" indent="-185738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sz="1200" b="0" dirty="0"/>
          </a:p>
        </p:txBody>
      </p:sp>
      <p:grpSp>
        <p:nvGrpSpPr>
          <p:cNvPr id="109" name="Groupe 108"/>
          <p:cNvGrpSpPr/>
          <p:nvPr/>
        </p:nvGrpSpPr>
        <p:grpSpPr>
          <a:xfrm>
            <a:off x="2720309" y="4394200"/>
            <a:ext cx="4988691" cy="2324488"/>
            <a:chOff x="2720309" y="4394200"/>
            <a:chExt cx="4988691" cy="2324488"/>
          </a:xfrm>
        </p:grpSpPr>
        <p:sp>
          <p:nvSpPr>
            <p:cNvPr id="110" name="Rectangle 109"/>
            <p:cNvSpPr/>
            <p:nvPr/>
          </p:nvSpPr>
          <p:spPr>
            <a:xfrm>
              <a:off x="2997200" y="4483100"/>
              <a:ext cx="4680000" cy="1872000"/>
            </a:xfrm>
            <a:prstGeom prst="rect">
              <a:avLst/>
            </a:prstGeom>
            <a:ln>
              <a:solidFill>
                <a:schemeClr val="accent1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à coins arrondis 110"/>
            <p:cNvSpPr/>
            <p:nvPr/>
          </p:nvSpPr>
          <p:spPr>
            <a:xfrm rot="5400000">
              <a:off x="4401200" y="5417300"/>
              <a:ext cx="1872000" cy="3600"/>
            </a:xfrm>
            <a:prstGeom prst="roundRect">
              <a:avLst/>
            </a:prstGeom>
            <a:noFill/>
            <a:ln w="12700">
              <a:solidFill>
                <a:schemeClr val="accent1">
                  <a:lumMod val="2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à coins arrondis 111"/>
            <p:cNvSpPr/>
            <p:nvPr/>
          </p:nvSpPr>
          <p:spPr>
            <a:xfrm>
              <a:off x="3002013" y="5419100"/>
              <a:ext cx="4680000" cy="0"/>
            </a:xfrm>
            <a:prstGeom prst="roundRect">
              <a:avLst/>
            </a:prstGeom>
            <a:noFill/>
            <a:ln w="9525">
              <a:solidFill>
                <a:schemeClr val="accent1">
                  <a:lumMod val="2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Connecteur droit avec flèche 112"/>
            <p:cNvCxnSpPr/>
            <p:nvPr/>
          </p:nvCxnSpPr>
          <p:spPr>
            <a:xfrm rot="5400000" flipH="1" flipV="1">
              <a:off x="2666900" y="4699100"/>
              <a:ext cx="432000" cy="1588"/>
            </a:xfrm>
            <a:prstGeom prst="straightConnector1">
              <a:avLst/>
            </a:prstGeom>
            <a:ln w="19050">
              <a:solidFill>
                <a:schemeClr val="accent1">
                  <a:lumMod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ectangle 113"/>
            <p:cNvSpPr/>
            <p:nvPr/>
          </p:nvSpPr>
          <p:spPr>
            <a:xfrm rot="16200000">
              <a:off x="2091612" y="5539989"/>
              <a:ext cx="153439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0" dirty="0" smtClean="0">
                  <a:solidFill>
                    <a:schemeClr val="accent1">
                      <a:lumMod val="25000"/>
                    </a:schemeClr>
                  </a:solidFill>
                </a:rPr>
                <a:t>importance calculée</a:t>
              </a:r>
              <a:endParaRPr lang="en-US" dirty="0">
                <a:solidFill>
                  <a:schemeClr val="accent1">
                    <a:lumMod val="25000"/>
                  </a:schemeClr>
                </a:solidFill>
              </a:endParaRPr>
            </a:p>
          </p:txBody>
        </p:sp>
        <p:cxnSp>
          <p:nvCxnSpPr>
            <p:cNvPr id="115" name="Connecteur droit avec flèche 114"/>
            <p:cNvCxnSpPr/>
            <p:nvPr/>
          </p:nvCxnSpPr>
          <p:spPr>
            <a:xfrm rot="10800000" flipH="1" flipV="1">
              <a:off x="7277000" y="6591400"/>
              <a:ext cx="432000" cy="1588"/>
            </a:xfrm>
            <a:prstGeom prst="straightConnector1">
              <a:avLst/>
            </a:prstGeom>
            <a:ln w="19050">
              <a:solidFill>
                <a:schemeClr val="accent1">
                  <a:lumMod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Rectangle 115"/>
            <p:cNvSpPr/>
            <p:nvPr/>
          </p:nvSpPr>
          <p:spPr>
            <a:xfrm>
              <a:off x="5876212" y="6441689"/>
              <a:ext cx="141936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0" dirty="0" smtClean="0">
                  <a:solidFill>
                    <a:schemeClr val="accent1">
                      <a:lumMod val="25000"/>
                    </a:schemeClr>
                  </a:solidFill>
                </a:rPr>
                <a:t>Niveau d’adhésion</a:t>
              </a:r>
              <a:endParaRPr lang="en-US" b="0" dirty="0">
                <a:solidFill>
                  <a:schemeClr val="accent1">
                    <a:lumMod val="25000"/>
                  </a:schemeClr>
                </a:solidFill>
              </a:endParaRPr>
            </a:p>
          </p:txBody>
        </p:sp>
        <p:sp>
          <p:nvSpPr>
            <p:cNvPr id="117" name="Ellipse 116"/>
            <p:cNvSpPr/>
            <p:nvPr/>
          </p:nvSpPr>
          <p:spPr>
            <a:xfrm>
              <a:off x="3060700" y="4394200"/>
              <a:ext cx="2196000" cy="1008000"/>
            </a:xfrm>
            <a:prstGeom prst="ellipse">
              <a:avLst/>
            </a:prstGeom>
            <a:gradFill flip="none" rotWithShape="1">
              <a:gsLst>
                <a:gs pos="0">
                  <a:srgbClr val="FF0000"/>
                </a:gs>
                <a:gs pos="50000">
                  <a:schemeClr val="bg1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Text Box 25"/>
            <p:cNvSpPr txBox="1">
              <a:spLocks noChangeArrowheads="1"/>
            </p:cNvSpPr>
            <p:nvPr/>
          </p:nvSpPr>
          <p:spPr bwMode="auto">
            <a:xfrm>
              <a:off x="3124157" y="4525963"/>
              <a:ext cx="2109873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fr-FR" sz="900" dirty="0">
                  <a:latin typeface="Tahoma" pitchFamily="34" charset="0"/>
                </a:rPr>
                <a:t>Critères d’image insuffisamment </a:t>
              </a:r>
              <a:endParaRPr lang="fr-FR" sz="900" dirty="0" smtClean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 smtClean="0">
                  <a:latin typeface="Tahoma" pitchFamily="34" charset="0"/>
                </a:rPr>
                <a:t>perçus mais </a:t>
              </a:r>
              <a:r>
                <a:rPr lang="fr-FR" sz="900" dirty="0">
                  <a:latin typeface="Tahoma" pitchFamily="34" charset="0"/>
                </a:rPr>
                <a:t>importants </a:t>
              </a:r>
            </a:p>
            <a:p>
              <a:pPr algn="ctr" eaLnBrk="1" hangingPunct="1"/>
              <a:r>
                <a:rPr lang="fr-FR" sz="900" dirty="0">
                  <a:latin typeface="Tahoma" pitchFamily="34" charset="0"/>
                </a:rPr>
                <a:t>dans l’évaluation </a:t>
              </a:r>
              <a:r>
                <a:rPr lang="fr-FR" sz="900" dirty="0" smtClean="0">
                  <a:latin typeface="Tahoma" pitchFamily="34" charset="0"/>
                </a:rPr>
                <a:t>globale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>
                  <a:solidFill>
                    <a:srgbClr val="A50021"/>
                  </a:solidFill>
                  <a:latin typeface="Tahoma" pitchFamily="34" charset="0"/>
                </a:rPr>
                <a:t>=</a:t>
              </a:r>
            </a:p>
            <a:p>
              <a:pPr algn="ctr" eaLnBrk="1" hangingPunct="1"/>
              <a:r>
                <a:rPr lang="fr-FR" sz="900" dirty="0" smtClean="0">
                  <a:solidFill>
                    <a:srgbClr val="A50021"/>
                  </a:solidFill>
                  <a:latin typeface="Tahoma" pitchFamily="34" charset="0"/>
                </a:rPr>
                <a:t>Amélioration </a:t>
              </a:r>
              <a:r>
                <a:rPr lang="fr-FR" sz="900" dirty="0">
                  <a:solidFill>
                    <a:srgbClr val="A50021"/>
                  </a:solidFill>
                  <a:latin typeface="Tahoma" pitchFamily="34" charset="0"/>
                </a:rPr>
                <a:t>prioritaire</a:t>
              </a:r>
            </a:p>
          </p:txBody>
        </p:sp>
        <p:sp>
          <p:nvSpPr>
            <p:cNvPr id="119" name="Ellipse 118"/>
            <p:cNvSpPr/>
            <p:nvPr/>
          </p:nvSpPr>
          <p:spPr>
            <a:xfrm>
              <a:off x="5448300" y="4394200"/>
              <a:ext cx="2196000" cy="1008000"/>
            </a:xfrm>
            <a:prstGeom prst="ellipse">
              <a:avLst/>
            </a:prstGeom>
            <a:gradFill flip="none" rotWithShape="1">
              <a:gsLst>
                <a:gs pos="0">
                  <a:srgbClr val="008000"/>
                </a:gs>
                <a:gs pos="50000">
                  <a:schemeClr val="bg1">
                    <a:lumMod val="7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9050">
              <a:solidFill>
                <a:srgbClr val="008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 Box 25"/>
            <p:cNvSpPr txBox="1">
              <a:spLocks noChangeArrowheads="1"/>
            </p:cNvSpPr>
            <p:nvPr/>
          </p:nvSpPr>
          <p:spPr bwMode="auto">
            <a:xfrm>
              <a:off x="5648013" y="4525963"/>
              <a:ext cx="1837361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fr-FR" sz="900" dirty="0" smtClean="0"/>
                <a:t>Critères d’image bien perçus</a:t>
              </a:r>
            </a:p>
            <a:p>
              <a:pPr algn="ctr" eaLnBrk="1" hangingPunct="1"/>
              <a:r>
                <a:rPr lang="fr-FR" sz="900" dirty="0" smtClean="0"/>
                <a:t>et importants 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>
                  <a:latin typeface="Tahoma" pitchFamily="34" charset="0"/>
                </a:rPr>
                <a:t>dans l’évaluation </a:t>
              </a:r>
              <a:r>
                <a:rPr lang="fr-FR" sz="900" dirty="0" smtClean="0">
                  <a:latin typeface="Tahoma" pitchFamily="34" charset="0"/>
                </a:rPr>
                <a:t>globale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 smtClean="0">
                  <a:solidFill>
                    <a:srgbClr val="006600"/>
                  </a:solidFill>
                </a:rPr>
                <a:t>=</a:t>
              </a:r>
            </a:p>
            <a:p>
              <a:pPr algn="ctr" eaLnBrk="1" hangingPunct="1"/>
              <a:r>
                <a:rPr lang="fr-FR" sz="900" dirty="0" smtClean="0">
                  <a:solidFill>
                    <a:srgbClr val="006600"/>
                  </a:solidFill>
                </a:rPr>
                <a:t>Capitaliser / Communiquer</a:t>
              </a:r>
              <a:endParaRPr lang="fr-FR" sz="900" dirty="0">
                <a:solidFill>
                  <a:srgbClr val="006600"/>
                </a:solidFill>
              </a:endParaRPr>
            </a:p>
          </p:txBody>
        </p:sp>
        <p:sp>
          <p:nvSpPr>
            <p:cNvPr id="121" name="Ellipse 120"/>
            <p:cNvSpPr/>
            <p:nvPr/>
          </p:nvSpPr>
          <p:spPr>
            <a:xfrm>
              <a:off x="3060700" y="5461000"/>
              <a:ext cx="2196000" cy="1008000"/>
            </a:xfrm>
            <a:prstGeom prst="ellipse">
              <a:avLst/>
            </a:prstGeom>
            <a:gradFill flip="none" rotWithShape="1">
              <a:gsLst>
                <a:gs pos="0">
                  <a:srgbClr val="FF6600"/>
                </a:gs>
                <a:gs pos="50000">
                  <a:schemeClr val="bg1">
                    <a:lumMod val="7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9050">
              <a:solidFill>
                <a:srgbClr val="FF66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 Box 25"/>
            <p:cNvSpPr txBox="1">
              <a:spLocks noChangeArrowheads="1"/>
            </p:cNvSpPr>
            <p:nvPr/>
          </p:nvSpPr>
          <p:spPr bwMode="auto">
            <a:xfrm>
              <a:off x="3178659" y="5592763"/>
              <a:ext cx="2000869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fr-FR" sz="900" dirty="0" smtClean="0"/>
                <a:t>Critères insuffisamment perçus</a:t>
              </a:r>
            </a:p>
            <a:p>
              <a:pPr algn="ctr" eaLnBrk="1" hangingPunct="1"/>
              <a:r>
                <a:rPr lang="fr-FR" sz="900" dirty="0" smtClean="0"/>
                <a:t>mais peu importants </a:t>
              </a:r>
            </a:p>
            <a:p>
              <a:pPr algn="ctr" eaLnBrk="1" hangingPunct="1"/>
              <a:r>
                <a:rPr lang="fr-FR" sz="900" dirty="0" smtClean="0">
                  <a:latin typeface="Tahoma" pitchFamily="34" charset="0"/>
                </a:rPr>
                <a:t>dans </a:t>
              </a:r>
              <a:r>
                <a:rPr lang="fr-FR" sz="900" dirty="0">
                  <a:latin typeface="Tahoma" pitchFamily="34" charset="0"/>
                </a:rPr>
                <a:t>l’évaluation </a:t>
              </a:r>
              <a:r>
                <a:rPr lang="fr-FR" sz="900" dirty="0" smtClean="0">
                  <a:latin typeface="Tahoma" pitchFamily="34" charset="0"/>
                </a:rPr>
                <a:t>globale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 smtClean="0">
                  <a:solidFill>
                    <a:srgbClr val="FF3300"/>
                  </a:solidFill>
                </a:rPr>
                <a:t>=</a:t>
              </a:r>
            </a:p>
            <a:p>
              <a:pPr algn="ctr" eaLnBrk="1" hangingPunct="1"/>
              <a:r>
                <a:rPr lang="fr-FR" sz="900" dirty="0" smtClean="0">
                  <a:solidFill>
                    <a:srgbClr val="FF3300"/>
                  </a:solidFill>
                </a:rPr>
                <a:t>Amélioration secondaire</a:t>
              </a:r>
              <a:endParaRPr lang="fr-FR" sz="900" dirty="0">
                <a:solidFill>
                  <a:srgbClr val="FF3300"/>
                </a:solidFill>
              </a:endParaRPr>
            </a:p>
          </p:txBody>
        </p:sp>
        <p:sp>
          <p:nvSpPr>
            <p:cNvPr id="123" name="Ellipse 122"/>
            <p:cNvSpPr/>
            <p:nvPr/>
          </p:nvSpPr>
          <p:spPr>
            <a:xfrm>
              <a:off x="5499100" y="5461000"/>
              <a:ext cx="2196000" cy="1008000"/>
            </a:xfrm>
            <a:prstGeom prst="ellipse">
              <a:avLst/>
            </a:prstGeom>
            <a:gradFill flip="none" rotWithShape="1">
              <a:gsLst>
                <a:gs pos="0">
                  <a:srgbClr val="92D050"/>
                </a:gs>
                <a:gs pos="50000">
                  <a:schemeClr val="bg1">
                    <a:lumMod val="7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>
              <a:solidFill>
                <a:srgbClr val="92D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 Box 25"/>
            <p:cNvSpPr txBox="1">
              <a:spLocks noChangeArrowheads="1"/>
            </p:cNvSpPr>
            <p:nvPr/>
          </p:nvSpPr>
          <p:spPr bwMode="auto">
            <a:xfrm>
              <a:off x="5803809" y="5592763"/>
              <a:ext cx="1627369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fr-FR" sz="900" dirty="0" smtClean="0"/>
                <a:t>Critères bien perçus</a:t>
              </a:r>
            </a:p>
            <a:p>
              <a:pPr algn="ctr" eaLnBrk="1" hangingPunct="1"/>
              <a:r>
                <a:rPr lang="fr-FR" sz="900" dirty="0" smtClean="0"/>
                <a:t>mais peu importants </a:t>
              </a:r>
            </a:p>
            <a:p>
              <a:pPr algn="ctr" eaLnBrk="1" hangingPunct="1"/>
              <a:r>
                <a:rPr lang="fr-FR" sz="900" dirty="0" smtClean="0">
                  <a:latin typeface="Tahoma" pitchFamily="34" charset="0"/>
                </a:rPr>
                <a:t>dans </a:t>
              </a:r>
              <a:r>
                <a:rPr lang="fr-FR" sz="900" dirty="0">
                  <a:latin typeface="Tahoma" pitchFamily="34" charset="0"/>
                </a:rPr>
                <a:t>l’évaluation </a:t>
              </a:r>
              <a:r>
                <a:rPr lang="fr-FR" sz="900" dirty="0" smtClean="0">
                  <a:latin typeface="Tahoma" pitchFamily="34" charset="0"/>
                </a:rPr>
                <a:t>globale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 smtClean="0">
                  <a:solidFill>
                    <a:srgbClr val="008000"/>
                  </a:solidFill>
                </a:rPr>
                <a:t>=</a:t>
              </a:r>
            </a:p>
            <a:p>
              <a:pPr algn="ctr" eaLnBrk="1" hangingPunct="1"/>
              <a:r>
                <a:rPr lang="fr-FR" sz="900" dirty="0" smtClean="0">
                  <a:solidFill>
                    <a:srgbClr val="008000"/>
                  </a:solidFill>
                </a:rPr>
                <a:t>A maintenir</a:t>
              </a:r>
              <a:endParaRPr lang="fr-FR" sz="900" dirty="0">
                <a:solidFill>
                  <a:srgbClr val="0080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Bilan de satisfaction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sp>
        <p:nvSpPr>
          <p:cNvPr id="42" name="Rectangle 41"/>
          <p:cNvSpPr/>
          <p:nvPr/>
        </p:nvSpPr>
        <p:spPr>
          <a:xfrm>
            <a:off x="666056" y="1259344"/>
            <a:ext cx="18101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200" dirty="0" err="1" smtClean="0">
                <a:solidFill>
                  <a:srgbClr val="432541"/>
                </a:solidFill>
                <a:latin typeface="Arial" charset="0"/>
              </a:rPr>
              <a:t>Calculated</a:t>
            </a:r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 Impact </a:t>
            </a:r>
          </a:p>
          <a:p>
            <a:pPr algn="ctr"/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on </a:t>
            </a:r>
            <a:r>
              <a:rPr lang="fr-FR" sz="1200" dirty="0" err="1" smtClean="0">
                <a:solidFill>
                  <a:srgbClr val="432541"/>
                </a:solidFill>
                <a:latin typeface="Arial" charset="0"/>
              </a:rPr>
              <a:t>overall</a:t>
            </a:r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 satisfaction</a:t>
            </a:r>
            <a:endParaRPr lang="en-US" sz="1200" b="0" dirty="0">
              <a:solidFill>
                <a:srgbClr val="43254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399856" y="6034544"/>
            <a:ext cx="19143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Satisfaction </a:t>
            </a:r>
            <a:r>
              <a:rPr lang="fr-FR" sz="900" dirty="0" smtClean="0">
                <a:solidFill>
                  <a:srgbClr val="432541"/>
                </a:solidFill>
                <a:latin typeface="Arial" charset="0"/>
              </a:rPr>
              <a:t>(</a:t>
            </a:r>
            <a:r>
              <a:rPr lang="fr-FR" sz="900" dirty="0" err="1" smtClean="0">
                <a:solidFill>
                  <a:srgbClr val="432541"/>
                </a:solidFill>
                <a:latin typeface="Arial" charset="0"/>
              </a:rPr>
              <a:t>very</a:t>
            </a:r>
            <a:r>
              <a:rPr lang="fr-FR" sz="900" dirty="0" smtClean="0">
                <a:solidFill>
                  <a:srgbClr val="432541"/>
                </a:solidFill>
                <a:latin typeface="Arial" charset="0"/>
              </a:rPr>
              <a:t> </a:t>
            </a:r>
            <a:r>
              <a:rPr lang="fr-FR" sz="900" dirty="0" err="1" smtClean="0">
                <a:solidFill>
                  <a:srgbClr val="432541"/>
                </a:solidFill>
                <a:latin typeface="Arial" charset="0"/>
              </a:rPr>
              <a:t>satisfied</a:t>
            </a:r>
            <a:r>
              <a:rPr lang="fr-FR" sz="900" dirty="0" smtClean="0">
                <a:solidFill>
                  <a:srgbClr val="432541"/>
                </a:solidFill>
                <a:latin typeface="Arial" charset="0"/>
              </a:rPr>
              <a:t>)</a:t>
            </a:r>
            <a:endParaRPr lang="en-US" sz="900" dirty="0">
              <a:solidFill>
                <a:srgbClr val="43254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477000" y="1767272"/>
            <a:ext cx="3132000" cy="3323987"/>
          </a:xfrm>
          <a:prstGeom prst="rect">
            <a:avLst/>
          </a:prstGeom>
          <a:solidFill>
            <a:srgbClr val="CCBECC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050" dirty="0" smtClean="0">
                <a:solidFill>
                  <a:srgbClr val="008000"/>
                </a:solidFill>
                <a:latin typeface="Arial" charset="0"/>
              </a:rPr>
              <a:t>Position </a:t>
            </a:r>
            <a:r>
              <a:rPr lang="en-US" sz="1050" dirty="0" smtClean="0">
                <a:solidFill>
                  <a:srgbClr val="432541"/>
                </a:solidFill>
                <a:latin typeface="Arial" charset="0"/>
              </a:rPr>
              <a:t>is the criteria which generate the most satisfaction. It also has a strong impact on the global satisfaction.</a:t>
            </a:r>
          </a:p>
          <a:p>
            <a:endParaRPr lang="en-US" sz="1050" dirty="0" smtClean="0">
              <a:solidFill>
                <a:srgbClr val="432541"/>
              </a:solidFill>
              <a:latin typeface="Arial" charset="0"/>
            </a:endParaRPr>
          </a:p>
          <a:p>
            <a:r>
              <a:rPr lang="en-US" sz="1050" dirty="0" smtClean="0">
                <a:latin typeface="Arial" charset="0"/>
              </a:rPr>
              <a:t>Size, Projection and Surgery </a:t>
            </a:r>
            <a:r>
              <a:rPr lang="en-US" sz="1050" dirty="0" smtClean="0">
                <a:solidFill>
                  <a:srgbClr val="432541"/>
                </a:solidFill>
                <a:latin typeface="Arial" charset="0"/>
              </a:rPr>
              <a:t>reach good levels of satisfaction  but they don’t have a strong weight on the overall satisfaction (relatively when considering that the lowest correlation is rather important (0.4).</a:t>
            </a:r>
          </a:p>
          <a:p>
            <a:endParaRPr lang="en-US" sz="1050" dirty="0" smtClean="0">
              <a:solidFill>
                <a:srgbClr val="432541"/>
              </a:solidFill>
              <a:latin typeface="Arial" charset="0"/>
            </a:endParaRPr>
          </a:p>
          <a:p>
            <a:r>
              <a:rPr lang="en-US" sz="1050" dirty="0" smtClean="0">
                <a:solidFill>
                  <a:srgbClr val="432541"/>
                </a:solidFill>
                <a:latin typeface="Arial" charset="0"/>
              </a:rPr>
              <a:t>Satisfaction toward </a:t>
            </a:r>
            <a:r>
              <a:rPr lang="en-US" sz="1050" dirty="0" smtClean="0">
                <a:solidFill>
                  <a:srgbClr val="FF0000"/>
                </a:solidFill>
                <a:latin typeface="Arial" charset="0"/>
              </a:rPr>
              <a:t>Comparison </a:t>
            </a:r>
            <a:r>
              <a:rPr lang="en-US" sz="1050" dirty="0" smtClean="0">
                <a:solidFill>
                  <a:srgbClr val="432541"/>
                </a:solidFill>
                <a:latin typeface="Arial" charset="0"/>
              </a:rPr>
              <a:t>is below the average</a:t>
            </a:r>
            <a:r>
              <a:rPr lang="en-US" sz="1050" dirty="0" smtClean="0">
                <a:solidFill>
                  <a:srgbClr val="432541"/>
                </a:solidFill>
                <a:latin typeface="Arial" charset="0"/>
              </a:rPr>
              <a:t>. This criteria is the most important regarding </a:t>
            </a:r>
            <a:r>
              <a:rPr lang="en-US" sz="1050" dirty="0" smtClean="0">
                <a:solidFill>
                  <a:srgbClr val="432541"/>
                </a:solidFill>
                <a:latin typeface="Arial" charset="0"/>
              </a:rPr>
              <a:t>its impact on the overall satisfaction.</a:t>
            </a:r>
            <a:endParaRPr lang="en-US" sz="1050" dirty="0" smtClean="0">
              <a:solidFill>
                <a:srgbClr val="432541"/>
              </a:solidFill>
              <a:latin typeface="Arial" charset="0"/>
            </a:endParaRPr>
          </a:p>
          <a:p>
            <a:endParaRPr lang="en-US" sz="1050" dirty="0" smtClean="0">
              <a:solidFill>
                <a:srgbClr val="432541"/>
              </a:solidFill>
              <a:latin typeface="Arial" charset="0"/>
              <a:sym typeface="Wingdings" pitchFamily="2" charset="2"/>
            </a:endParaRPr>
          </a:p>
          <a:p>
            <a:r>
              <a:rPr lang="en-US" sz="1050" dirty="0" smtClean="0">
                <a:solidFill>
                  <a:srgbClr val="FF6600"/>
                </a:solidFill>
                <a:latin typeface="Arial" charset="0"/>
                <a:sym typeface="Wingdings" pitchFamily="2" charset="2"/>
              </a:rPr>
              <a:t>Texture and Sensibility </a:t>
            </a:r>
            <a:r>
              <a:rPr lang="en-US" sz="1050" dirty="0" smtClean="0">
                <a:solidFill>
                  <a:srgbClr val="432541"/>
                </a:solidFill>
                <a:latin typeface="Arial" charset="0"/>
                <a:sym typeface="Wingdings" pitchFamily="2" charset="2"/>
              </a:rPr>
              <a:t>represent secondary improvements as these criteria have a “low” impact on satisfaction and generate less satisfaction by the patients.</a:t>
            </a:r>
          </a:p>
          <a:p>
            <a:endParaRPr lang="en-US" sz="1050" dirty="0">
              <a:solidFill>
                <a:srgbClr val="432541"/>
              </a:solidFill>
              <a:latin typeface="Arial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6494630" y="5449930"/>
            <a:ext cx="3131970" cy="577081"/>
          </a:xfrm>
          <a:prstGeom prst="rect">
            <a:avLst/>
          </a:prstGeom>
          <a:ln>
            <a:solidFill>
              <a:srgbClr val="432541"/>
            </a:solidFill>
          </a:ln>
        </p:spPr>
        <p:txBody>
          <a:bodyPr wrap="square">
            <a:spAutoFit/>
          </a:bodyPr>
          <a:lstStyle/>
          <a:p>
            <a:r>
              <a:rPr lang="en-US" sz="1050" dirty="0" smtClean="0">
                <a:solidFill>
                  <a:srgbClr val="432541"/>
                </a:solidFill>
                <a:latin typeface="Arial" charset="0"/>
              </a:rPr>
              <a:t>Axis are positioned on the  criteria’s average: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rgbClr val="432541"/>
                </a:solidFill>
                <a:latin typeface="Arial" charset="0"/>
              </a:rPr>
              <a:t>Average of Satisfaction: 17%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rgbClr val="432541"/>
                </a:solidFill>
                <a:latin typeface="Arial" charset="0"/>
              </a:rPr>
              <a:t> Average Impact: 0,464</a:t>
            </a:r>
            <a:endParaRPr lang="en-US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1739900" y="1701800"/>
            <a:ext cx="4292600" cy="4038600"/>
          </a:xfrm>
          <a:prstGeom prst="roundRect">
            <a:avLst>
              <a:gd name="adj" fmla="val 4139"/>
            </a:avLst>
          </a:prstGeom>
          <a:gradFill flip="none" rotWithShape="1">
            <a:gsLst>
              <a:gs pos="0">
                <a:srgbClr val="DCD2DC"/>
              </a:gs>
              <a:gs pos="100000">
                <a:srgbClr val="DAEFC3"/>
              </a:gs>
            </a:gsLst>
            <a:path path="circle">
              <a:fillToRect t="100000" r="100000"/>
            </a:path>
            <a:tileRect l="-100000" b="-100000"/>
          </a:gradFill>
          <a:ln w="12700">
            <a:solidFill>
              <a:srgbClr val="43254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4" name="Rectangle 93"/>
          <p:cNvSpPr/>
          <p:nvPr/>
        </p:nvSpPr>
        <p:spPr bwMode="auto">
          <a:xfrm>
            <a:off x="3860800" y="1714500"/>
            <a:ext cx="0" cy="4038600"/>
          </a:xfrm>
          <a:prstGeom prst="rect">
            <a:avLst/>
          </a:prstGeom>
          <a:noFill/>
          <a:ln w="9525" cap="flat" cmpd="sng" algn="ctr">
            <a:solidFill>
              <a:srgbClr val="43254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4" name="Ellipse 103"/>
          <p:cNvSpPr/>
          <p:nvPr/>
        </p:nvSpPr>
        <p:spPr bwMode="auto">
          <a:xfrm>
            <a:off x="3683000" y="4394200"/>
            <a:ext cx="1980000" cy="1368000"/>
          </a:xfrm>
          <a:prstGeom prst="ellipse">
            <a:avLst/>
          </a:prstGeom>
          <a:noFill/>
          <a:ln w="19050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5" name="Ellipse 104"/>
          <p:cNvSpPr/>
          <p:nvPr/>
        </p:nvSpPr>
        <p:spPr bwMode="auto">
          <a:xfrm>
            <a:off x="1765300" y="4330700"/>
            <a:ext cx="1587500" cy="1332000"/>
          </a:xfrm>
          <a:prstGeom prst="ellipse">
            <a:avLst/>
          </a:prstGeom>
          <a:noFill/>
          <a:ln w="19050" cap="flat" cmpd="sng" algn="ctr">
            <a:solidFill>
              <a:srgbClr val="FF66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8" name="Graphique 7"/>
          <p:cNvGraphicFramePr/>
          <p:nvPr/>
        </p:nvGraphicFramePr>
        <p:xfrm>
          <a:off x="1295400" y="1778001"/>
          <a:ext cx="502920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Rectangle 23"/>
          <p:cNvSpPr/>
          <p:nvPr/>
        </p:nvSpPr>
        <p:spPr>
          <a:xfrm>
            <a:off x="1857065" y="5134402"/>
            <a:ext cx="883575" cy="2333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1050" dirty="0" smtClean="0">
                <a:solidFill>
                  <a:srgbClr val="432541"/>
                </a:solidFill>
                <a:latin typeface="Tahoma"/>
                <a:cs typeface="Arial"/>
              </a:rPr>
              <a:t>Sensibility</a:t>
            </a:r>
            <a:endParaRPr lang="en-US" dirty="0">
              <a:solidFill>
                <a:srgbClr val="43254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325430" y="4593414"/>
            <a:ext cx="708847" cy="2333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1050" dirty="0" smtClean="0">
                <a:solidFill>
                  <a:srgbClr val="432541"/>
                </a:solidFill>
                <a:latin typeface="Tahoma"/>
                <a:cs typeface="Arial"/>
              </a:rPr>
              <a:t>Texture</a:t>
            </a:r>
            <a:endParaRPr lang="en-US" dirty="0">
              <a:solidFill>
                <a:srgbClr val="43254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2719214" y="2548714"/>
            <a:ext cx="987771" cy="2333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1050" dirty="0" smtClean="0">
                <a:solidFill>
                  <a:srgbClr val="432541"/>
                </a:solidFill>
                <a:latin typeface="Tahoma"/>
                <a:cs typeface="Arial"/>
              </a:rPr>
              <a:t>Comparison</a:t>
            </a:r>
            <a:endParaRPr lang="en-US" dirty="0">
              <a:solidFill>
                <a:srgbClr val="43254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3835343" y="5291914"/>
            <a:ext cx="713657" cy="2333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1050" dirty="0" smtClean="0">
                <a:solidFill>
                  <a:srgbClr val="432541"/>
                </a:solidFill>
                <a:latin typeface="Tahoma"/>
                <a:cs typeface="Arial"/>
              </a:rPr>
              <a:t>Surgery</a:t>
            </a:r>
            <a:endParaRPr lang="en-US" dirty="0">
              <a:solidFill>
                <a:srgbClr val="43254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324290" y="4887913"/>
            <a:ext cx="878767" cy="2333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1050" dirty="0" smtClean="0">
                <a:solidFill>
                  <a:srgbClr val="432541"/>
                </a:solidFill>
                <a:latin typeface="Tahoma"/>
                <a:cs typeface="Arial"/>
              </a:rPr>
              <a:t>Projection</a:t>
            </a:r>
            <a:endParaRPr lang="en-US" dirty="0">
              <a:solidFill>
                <a:srgbClr val="43254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033030" y="3605213"/>
            <a:ext cx="731290" cy="2333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1050" dirty="0" smtClean="0">
                <a:solidFill>
                  <a:srgbClr val="432541"/>
                </a:solidFill>
                <a:latin typeface="Tahoma"/>
                <a:cs typeface="Arial"/>
              </a:rPr>
              <a:t>Position</a:t>
            </a:r>
            <a:endParaRPr lang="en-US" dirty="0">
              <a:solidFill>
                <a:srgbClr val="432541"/>
              </a:solidFill>
            </a:endParaRPr>
          </a:p>
        </p:txBody>
      </p:sp>
      <p:sp>
        <p:nvSpPr>
          <p:cNvPr id="100" name="Rectangle 99"/>
          <p:cNvSpPr/>
          <p:nvPr/>
        </p:nvSpPr>
        <p:spPr bwMode="auto">
          <a:xfrm rot="5400000">
            <a:off x="3890500" y="2430000"/>
            <a:ext cx="0" cy="4284000"/>
          </a:xfrm>
          <a:prstGeom prst="rect">
            <a:avLst/>
          </a:prstGeom>
          <a:noFill/>
          <a:ln w="9525" cap="flat" cmpd="sng" algn="ctr">
            <a:solidFill>
              <a:srgbClr val="43254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35085" y="4557713"/>
            <a:ext cx="460382" cy="2333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1050" dirty="0" smtClean="0">
                <a:solidFill>
                  <a:srgbClr val="432541"/>
                </a:solidFill>
                <a:latin typeface="Tahoma"/>
                <a:cs typeface="Arial"/>
              </a:rPr>
              <a:t>Size</a:t>
            </a:r>
            <a:endParaRPr lang="en-US" dirty="0">
              <a:solidFill>
                <a:srgbClr val="432541"/>
              </a:solidFill>
            </a:endParaRPr>
          </a:p>
        </p:txBody>
      </p:sp>
      <p:sp>
        <p:nvSpPr>
          <p:cNvPr id="102" name="Ellipse 101"/>
          <p:cNvSpPr/>
          <p:nvPr/>
        </p:nvSpPr>
        <p:spPr bwMode="auto">
          <a:xfrm>
            <a:off x="2438400" y="2463800"/>
            <a:ext cx="1587500" cy="5334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3" name="Ellipse 102"/>
          <p:cNvSpPr/>
          <p:nvPr/>
        </p:nvSpPr>
        <p:spPr bwMode="auto">
          <a:xfrm>
            <a:off x="4724400" y="3543300"/>
            <a:ext cx="1295400" cy="562630"/>
          </a:xfrm>
          <a:prstGeom prst="ellipse">
            <a:avLst/>
          </a:prstGeom>
          <a:noFill/>
          <a:ln w="19050" cap="flat" cmpd="sng" algn="ctr">
            <a:solidFill>
              <a:srgbClr val="008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xte &amp; Objectifs suite ...">
  <a:themeElements>
    <a:clrScheme name="Contexte &amp; Objectif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texte &amp; Objectif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xte &amp; Objectif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Contexte &amp; Objectifs suite ...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4554</TotalTime>
  <Words>449</Words>
  <Application>Microsoft Office PowerPoint</Application>
  <PresentationFormat>Format A4 (210 x 297 mm)</PresentationFormat>
  <Paragraphs>92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Contexte &amp; Objectifs suite ...</vt:lpstr>
      <vt:lpstr>Diapositive 1</vt:lpstr>
      <vt:lpstr>Diapositive 2</vt:lpstr>
      <vt:lpstr>Diapositive 3</vt:lpstr>
    </vt:vector>
  </TitlesOfParts>
  <Company>opinion 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CURTELIN</dc:creator>
  <cp:lastModifiedBy>Nicolas Curtelin</cp:lastModifiedBy>
  <cp:revision>7587</cp:revision>
  <cp:lastPrinted>2010-11-17T18:29:07Z</cp:lastPrinted>
  <dcterms:created xsi:type="dcterms:W3CDTF">2000-07-25T17:17:40Z</dcterms:created>
  <dcterms:modified xsi:type="dcterms:W3CDTF">2011-08-25T08:52:16Z</dcterms:modified>
</cp:coreProperties>
</file>