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60" r:id="rId2"/>
    <p:sldId id="258" r:id="rId3"/>
    <p:sldId id="266" r:id="rId4"/>
    <p:sldId id="262" r:id="rId5"/>
    <p:sldId id="263" r:id="rId6"/>
    <p:sldId id="264" r:id="rId7"/>
    <p:sldId id="261" r:id="rId8"/>
    <p:sldId id="259" r:id="rId9"/>
    <p:sldId id="265" r:id="rId10"/>
    <p:sldId id="268" r:id="rId11"/>
    <p:sldId id="267" r:id="rId12"/>
    <p:sldId id="279" r:id="rId13"/>
    <p:sldId id="269" r:id="rId14"/>
    <p:sldId id="273" r:id="rId15"/>
    <p:sldId id="278" r:id="rId16"/>
    <p:sldId id="274" r:id="rId17"/>
    <p:sldId id="275" r:id="rId18"/>
    <p:sldId id="270" r:id="rId19"/>
    <p:sldId id="271" r:id="rId20"/>
    <p:sldId id="272" r:id="rId21"/>
    <p:sldId id="276" r:id="rId22"/>
    <p:sldId id="277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90" r:id="rId33"/>
    <p:sldId id="289" r:id="rId34"/>
    <p:sldId id="291" r:id="rId35"/>
    <p:sldId id="292" r:id="rId36"/>
    <p:sldId id="293" r:id="rId37"/>
    <p:sldId id="294" r:id="rId38"/>
    <p:sldId id="295" r:id="rId39"/>
    <p:sldId id="296" r:id="rId40"/>
    <p:sldId id="297" r:id="rId4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F3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-894" y="-90"/>
      </p:cViewPr>
      <p:guideLst>
        <p:guide orient="horz" pos="2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10.xlsx"/><Relationship Id="rId1" Type="http://schemas.openxmlformats.org/officeDocument/2006/relationships/themeOverride" Target="../theme/themeOverride4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9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4.7608553889605582E-2"/>
          <c:y val="2.8923421916381285E-2"/>
          <c:w val="0.87616027678655184"/>
          <c:h val="0.63817886769896592"/>
        </c:manualLayout>
      </c:layout>
      <c:barChart>
        <c:barDir val="col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Age d'instauration de la surdité</c:v>
                </c:pt>
              </c:strCache>
            </c:strRef>
          </c:tx>
          <c:dLbls>
            <c:dLbl>
              <c:idx val="0"/>
              <c:layout>
                <c:manualLayout>
                  <c:x val="1.3949455674600498E-17"/>
                  <c:y val="-0.1146253823837526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1"/>
                <c:pt idx="0">
                  <c:v>Patient Moyen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28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durée vers la surdité profonde</c:v>
                </c:pt>
              </c:strCache>
            </c:strRef>
          </c:tx>
          <c:dLbls>
            <c:txPr>
              <a:bodyPr/>
              <a:lstStyle/>
              <a:p>
                <a:pPr algn="ctr">
                  <a:defRPr lang="fr-FR" sz="1000" b="1" i="0" u="none" strike="noStrike" kern="1200" baseline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1"/>
                <c:pt idx="0">
                  <c:v>Patient Moyen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23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durée de la surdité profonde avant implant</c:v>
                </c:pt>
              </c:strCache>
            </c:strRef>
          </c:tx>
          <c:dLbls>
            <c:txPr>
              <a:bodyPr/>
              <a:lstStyle/>
              <a:p>
                <a:pPr algn="ctr">
                  <a:defRPr lang="fr-FR" sz="1000" b="1" i="0" u="none" strike="noStrike" kern="1200" baseline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1"/>
                <c:pt idx="0">
                  <c:v>Patient Moyen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10</c:v>
                </c:pt>
              </c:numCache>
            </c:numRef>
          </c:val>
        </c:ser>
        <c:gapWidth val="34"/>
        <c:overlap val="100"/>
        <c:axId val="144760192"/>
        <c:axId val="145073280"/>
      </c:barChart>
      <c:catAx>
        <c:axId val="144760192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145073280"/>
        <c:crosses val="autoZero"/>
        <c:auto val="1"/>
        <c:lblAlgn val="ctr"/>
        <c:lblOffset val="100"/>
      </c:catAx>
      <c:valAx>
        <c:axId val="145073280"/>
        <c:scaling>
          <c:orientation val="minMax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000"/>
            </a:pPr>
            <a:endParaRPr lang="fr-FR"/>
          </a:p>
        </c:txPr>
        <c:crossAx val="144760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062058084799667"/>
          <c:y val="0.80755161372969264"/>
          <c:w val="0.51058969600634152"/>
          <c:h val="0.19244838627030819"/>
        </c:manualLayout>
      </c:layout>
      <c:txPr>
        <a:bodyPr/>
        <a:lstStyle/>
        <a:p>
          <a:pPr>
            <a:defRPr sz="1100" b="1">
              <a:latin typeface="Tahoma" pitchFamily="34" charset="0"/>
              <a:ea typeface="Tahoma" pitchFamily="34" charset="0"/>
              <a:cs typeface="Tahoma" pitchFamily="34" charset="0"/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4.7608553889605582E-2"/>
          <c:y val="2.8923421916381271E-2"/>
          <c:w val="0.87616027678655184"/>
          <c:h val="0.63817886769896603"/>
        </c:manualLayout>
      </c:layout>
      <c:barChart>
        <c:barDir val="col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Age d'instauration de la surdité</c:v>
                </c:pt>
              </c:strCache>
            </c:strRef>
          </c:tx>
          <c:dLbls>
            <c:dLbl>
              <c:idx val="0"/>
              <c:layout>
                <c:manualLayout>
                  <c:x val="1.3949455674600514E-17"/>
                  <c:y val="-0.1146253823837526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0.11723050471065603"/>
                </c:manualLayout>
              </c:layout>
              <c:showVal val="1"/>
            </c:dLbl>
            <c:dLbl>
              <c:idx val="3"/>
              <c:layout>
                <c:manualLayout>
                  <c:x val="1.5217763803530282E-3"/>
                  <c:y val="-9.6389526095428293E-2"/>
                </c:manualLayout>
              </c:layout>
              <c:showVal val="1"/>
            </c:dLbl>
            <c:dLbl>
              <c:idx val="5"/>
              <c:layout>
                <c:manualLayout>
                  <c:x val="0"/>
                  <c:y val="-0.10941513772994564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-0.10681001540304216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Feuil1!$A$2:$A$8</c:f>
              <c:strCache>
                <c:ptCount val="7"/>
                <c:pt idx="0">
                  <c:v>Patient Moyen</c:v>
                </c:pt>
                <c:pt idx="2">
                  <c:v>50% d'intel. Ou -</c:v>
                </c:pt>
                <c:pt idx="3">
                  <c:v>&gt; de 50%</c:v>
                </c:pt>
                <c:pt idx="5">
                  <c:v>50% d'intel. Ou -</c:v>
                </c:pt>
                <c:pt idx="6">
                  <c:v>&gt; de 50%</c:v>
                </c:pt>
              </c:strCache>
            </c:strRef>
          </c:cat>
          <c:val>
            <c:numRef>
              <c:f>Feuil1!$B$2:$B$8</c:f>
              <c:numCache>
                <c:formatCode>General</c:formatCode>
                <c:ptCount val="7"/>
                <c:pt idx="0">
                  <c:v>28</c:v>
                </c:pt>
                <c:pt idx="2">
                  <c:v>30</c:v>
                </c:pt>
                <c:pt idx="3">
                  <c:v>26</c:v>
                </c:pt>
                <c:pt idx="5">
                  <c:v>29</c:v>
                </c:pt>
                <c:pt idx="6">
                  <c:v>29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durée vers la surdité profonde</c:v>
                </c:pt>
              </c:strCache>
            </c:strRef>
          </c:tx>
          <c:dLbls>
            <c:txPr>
              <a:bodyPr/>
              <a:lstStyle/>
              <a:p>
                <a:pPr algn="ctr">
                  <a:defRPr lang="fr-FR" sz="1000" b="1" i="0" u="none" strike="noStrike" kern="1200" baseline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Feuil1!$A$2:$A$8</c:f>
              <c:strCache>
                <c:ptCount val="7"/>
                <c:pt idx="0">
                  <c:v>Patient Moyen</c:v>
                </c:pt>
                <c:pt idx="2">
                  <c:v>50% d'intel. Ou -</c:v>
                </c:pt>
                <c:pt idx="3">
                  <c:v>&gt; de 50%</c:v>
                </c:pt>
                <c:pt idx="5">
                  <c:v>50% d'intel. Ou -</c:v>
                </c:pt>
                <c:pt idx="6">
                  <c:v>&gt; de 50%</c:v>
                </c:pt>
              </c:strCache>
            </c:strRef>
          </c:cat>
          <c:val>
            <c:numRef>
              <c:f>Feuil1!$C$2:$C$8</c:f>
              <c:numCache>
                <c:formatCode>General</c:formatCode>
                <c:ptCount val="7"/>
                <c:pt idx="0">
                  <c:v>23</c:v>
                </c:pt>
                <c:pt idx="2">
                  <c:v>23</c:v>
                </c:pt>
                <c:pt idx="3">
                  <c:v>23</c:v>
                </c:pt>
                <c:pt idx="5">
                  <c:v>21</c:v>
                </c:pt>
                <c:pt idx="6">
                  <c:v>23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durée de la surdité profonde avant implant</c:v>
                </c:pt>
              </c:strCache>
            </c:strRef>
          </c:tx>
          <c:dLbls>
            <c:txPr>
              <a:bodyPr/>
              <a:lstStyle/>
              <a:p>
                <a:pPr algn="ctr">
                  <a:defRPr lang="fr-FR" sz="1000" b="1" i="0" u="none" strike="noStrike" kern="1200" baseline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Feuil1!$A$2:$A$8</c:f>
              <c:strCache>
                <c:ptCount val="7"/>
                <c:pt idx="0">
                  <c:v>Patient Moyen</c:v>
                </c:pt>
                <c:pt idx="2">
                  <c:v>50% d'intel. Ou -</c:v>
                </c:pt>
                <c:pt idx="3">
                  <c:v>&gt; de 50%</c:v>
                </c:pt>
                <c:pt idx="5">
                  <c:v>50% d'intel. Ou -</c:v>
                </c:pt>
                <c:pt idx="6">
                  <c:v>&gt; de 50%</c:v>
                </c:pt>
              </c:strCache>
            </c:strRef>
          </c:cat>
          <c:val>
            <c:numRef>
              <c:f>Feuil1!$D$2:$D$8</c:f>
              <c:numCache>
                <c:formatCode>General</c:formatCode>
                <c:ptCount val="7"/>
                <c:pt idx="0">
                  <c:v>10</c:v>
                </c:pt>
                <c:pt idx="2">
                  <c:v>7</c:v>
                </c:pt>
                <c:pt idx="3">
                  <c:v>11</c:v>
                </c:pt>
                <c:pt idx="5">
                  <c:v>10</c:v>
                </c:pt>
                <c:pt idx="6">
                  <c:v>10</c:v>
                </c:pt>
              </c:numCache>
            </c:numRef>
          </c:val>
        </c:ser>
        <c:gapWidth val="34"/>
        <c:overlap val="100"/>
        <c:axId val="141421952"/>
        <c:axId val="141657216"/>
      </c:barChart>
      <c:catAx>
        <c:axId val="141421952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141657216"/>
        <c:crosses val="autoZero"/>
        <c:auto val="1"/>
        <c:lblAlgn val="ctr"/>
        <c:lblOffset val="100"/>
      </c:catAx>
      <c:valAx>
        <c:axId val="141657216"/>
        <c:scaling>
          <c:orientation val="minMax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000"/>
            </a:pPr>
            <a:endParaRPr lang="fr-FR"/>
          </a:p>
        </c:txPr>
        <c:crossAx val="141421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062058084799672"/>
          <c:y val="0.80755161372969264"/>
          <c:w val="0.51058969600634152"/>
          <c:h val="0.19244838627030822"/>
        </c:manualLayout>
      </c:layout>
      <c:txPr>
        <a:bodyPr/>
        <a:lstStyle/>
        <a:p>
          <a:pPr>
            <a:defRPr sz="1100" b="1">
              <a:latin typeface="Tahoma" pitchFamily="34" charset="0"/>
              <a:ea typeface="Tahoma" pitchFamily="34" charset="0"/>
              <a:cs typeface="Tahoma" pitchFamily="34" charset="0"/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4.7608553889605582E-2"/>
          <c:y val="2.8923421916381278E-2"/>
          <c:w val="0.87616027678655184"/>
          <c:h val="0.63817886769896592"/>
        </c:manualLayout>
      </c:layout>
      <c:barChart>
        <c:barDir val="col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Age d'instauration de la surdité</c:v>
                </c:pt>
              </c:strCache>
            </c:strRef>
          </c:tx>
          <c:dLbls>
            <c:txPr>
              <a:bodyPr/>
              <a:lstStyle/>
              <a:p>
                <a:pPr>
                  <a:defRPr sz="1000" b="1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Feuil1!$A$2:$A$24</c:f>
              <c:strCache>
                <c:ptCount val="23"/>
                <c:pt idx="0">
                  <c:v>Patient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</c:strCache>
            </c:strRef>
          </c:cat>
          <c:val>
            <c:numRef>
              <c:f>Feuil1!$B$2:$B$24</c:f>
              <c:numCache>
                <c:formatCode>General</c:formatCode>
                <c:ptCount val="23"/>
                <c:pt idx="0">
                  <c:v>28</c:v>
                </c:pt>
                <c:pt idx="1">
                  <c:v>40</c:v>
                </c:pt>
                <c:pt idx="2">
                  <c:v>37</c:v>
                </c:pt>
                <c:pt idx="3">
                  <c:v>27</c:v>
                </c:pt>
                <c:pt idx="4">
                  <c:v>40</c:v>
                </c:pt>
                <c:pt idx="5">
                  <c:v>13</c:v>
                </c:pt>
                <c:pt idx="6">
                  <c:v>20</c:v>
                </c:pt>
                <c:pt idx="7">
                  <c:v>31</c:v>
                </c:pt>
                <c:pt idx="8">
                  <c:v>48</c:v>
                </c:pt>
                <c:pt idx="9">
                  <c:v>30</c:v>
                </c:pt>
                <c:pt idx="10">
                  <c:v>30</c:v>
                </c:pt>
                <c:pt idx="11">
                  <c:v>10</c:v>
                </c:pt>
                <c:pt idx="12">
                  <c:v>20</c:v>
                </c:pt>
                <c:pt idx="13">
                  <c:v>21</c:v>
                </c:pt>
                <c:pt idx="14">
                  <c:v>30</c:v>
                </c:pt>
                <c:pt idx="15">
                  <c:v>26</c:v>
                </c:pt>
                <c:pt idx="16">
                  <c:v>10</c:v>
                </c:pt>
                <c:pt idx="17">
                  <c:v>40</c:v>
                </c:pt>
                <c:pt idx="18">
                  <c:v>28</c:v>
                </c:pt>
                <c:pt idx="19">
                  <c:v>32</c:v>
                </c:pt>
                <c:pt idx="20">
                  <c:v>33</c:v>
                </c:pt>
                <c:pt idx="21">
                  <c:v>29</c:v>
                </c:pt>
                <c:pt idx="22">
                  <c:v>20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durée vers la surdité profonde</c:v>
                </c:pt>
              </c:strCache>
            </c:strRef>
          </c:tx>
          <c:dLbls>
            <c:txPr>
              <a:bodyPr/>
              <a:lstStyle/>
              <a:p>
                <a:pPr algn="ctr">
                  <a:defRPr lang="fr-FR" sz="1000" b="1" i="0" u="none" strike="noStrike" kern="1200" baseline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Feuil1!$A$2:$A$24</c:f>
              <c:strCache>
                <c:ptCount val="23"/>
                <c:pt idx="0">
                  <c:v>Patient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</c:strCache>
            </c:strRef>
          </c:cat>
          <c:val>
            <c:numRef>
              <c:f>Feuil1!$C$2:$C$24</c:f>
              <c:numCache>
                <c:formatCode>General</c:formatCode>
                <c:ptCount val="23"/>
                <c:pt idx="0">
                  <c:v>56</c:v>
                </c:pt>
                <c:pt idx="1">
                  <c:v>31</c:v>
                </c:pt>
                <c:pt idx="2">
                  <c:v>37</c:v>
                </c:pt>
                <c:pt idx="3">
                  <c:v>43</c:v>
                </c:pt>
                <c:pt idx="4">
                  <c:v>25</c:v>
                </c:pt>
                <c:pt idx="5">
                  <c:v>42</c:v>
                </c:pt>
                <c:pt idx="6">
                  <c:v>31</c:v>
                </c:pt>
                <c:pt idx="7">
                  <c:v>32</c:v>
                </c:pt>
                <c:pt idx="8">
                  <c:v>17</c:v>
                </c:pt>
                <c:pt idx="9">
                  <c:v>24</c:v>
                </c:pt>
                <c:pt idx="10">
                  <c:v>5</c:v>
                </c:pt>
                <c:pt idx="11">
                  <c:v>44</c:v>
                </c:pt>
                <c:pt idx="12">
                  <c:v>8</c:v>
                </c:pt>
                <c:pt idx="13">
                  <c:v>34</c:v>
                </c:pt>
                <c:pt idx="14">
                  <c:v>0</c:v>
                </c:pt>
                <c:pt idx="15">
                  <c:v>18</c:v>
                </c:pt>
                <c:pt idx="16">
                  <c:v>42</c:v>
                </c:pt>
                <c:pt idx="17">
                  <c:v>0</c:v>
                </c:pt>
                <c:pt idx="18">
                  <c:v>5</c:v>
                </c:pt>
                <c:pt idx="19">
                  <c:v>3</c:v>
                </c:pt>
                <c:pt idx="20">
                  <c:v>9</c:v>
                </c:pt>
                <c:pt idx="21">
                  <c:v>13</c:v>
                </c:pt>
                <c:pt idx="22">
                  <c:v>9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durée de la surdité profonde avant implant</c:v>
                </c:pt>
              </c:strCache>
            </c:strRef>
          </c:tx>
          <c:dLbls>
            <c:txPr>
              <a:bodyPr/>
              <a:lstStyle/>
              <a:p>
                <a:pPr algn="ctr">
                  <a:defRPr lang="fr-FR" sz="1000" b="1" i="0" u="none" strike="noStrike" kern="1200" baseline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Feuil1!$A$2:$A$24</c:f>
              <c:strCache>
                <c:ptCount val="23"/>
                <c:pt idx="0">
                  <c:v>Patient 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</c:strCache>
            </c:strRef>
          </c:cat>
          <c:val>
            <c:numRef>
              <c:f>Feuil1!$D$2:$D$24</c:f>
              <c:numCache>
                <c:formatCode>General</c:formatCode>
                <c:ptCount val="23"/>
                <c:pt idx="0">
                  <c:v>1</c:v>
                </c:pt>
                <c:pt idx="1">
                  <c:v>7</c:v>
                </c:pt>
                <c:pt idx="2">
                  <c:v>3</c:v>
                </c:pt>
                <c:pt idx="3">
                  <c:v>2</c:v>
                </c:pt>
                <c:pt idx="4">
                  <c:v>7</c:v>
                </c:pt>
                <c:pt idx="5">
                  <c:v>16</c:v>
                </c:pt>
                <c:pt idx="6">
                  <c:v>20</c:v>
                </c:pt>
                <c:pt idx="7">
                  <c:v>4</c:v>
                </c:pt>
                <c:pt idx="8">
                  <c:v>2</c:v>
                </c:pt>
                <c:pt idx="9">
                  <c:v>8</c:v>
                </c:pt>
                <c:pt idx="10">
                  <c:v>26</c:v>
                </c:pt>
                <c:pt idx="11">
                  <c:v>7</c:v>
                </c:pt>
                <c:pt idx="12">
                  <c:v>33</c:v>
                </c:pt>
                <c:pt idx="13">
                  <c:v>5</c:v>
                </c:pt>
                <c:pt idx="14">
                  <c:v>24</c:v>
                </c:pt>
                <c:pt idx="15">
                  <c:v>9</c:v>
                </c:pt>
                <c:pt idx="16">
                  <c:v>1</c:v>
                </c:pt>
                <c:pt idx="17">
                  <c:v>10</c:v>
                </c:pt>
                <c:pt idx="18">
                  <c:v>14</c:v>
                </c:pt>
                <c:pt idx="19">
                  <c:v>9</c:v>
                </c:pt>
                <c:pt idx="20">
                  <c:v>2</c:v>
                </c:pt>
                <c:pt idx="21">
                  <c:v>2</c:v>
                </c:pt>
                <c:pt idx="22">
                  <c:v>7</c:v>
                </c:pt>
              </c:numCache>
            </c:numRef>
          </c:val>
        </c:ser>
        <c:gapWidth val="34"/>
        <c:overlap val="100"/>
        <c:axId val="128252160"/>
        <c:axId val="147620992"/>
      </c:barChart>
      <c:catAx>
        <c:axId val="128252160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147620992"/>
        <c:crosses val="autoZero"/>
        <c:auto val="1"/>
        <c:lblAlgn val="ctr"/>
        <c:lblOffset val="100"/>
      </c:catAx>
      <c:valAx>
        <c:axId val="147620992"/>
        <c:scaling>
          <c:orientation val="minMax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000"/>
            </a:pPr>
            <a:endParaRPr lang="fr-FR"/>
          </a:p>
        </c:txPr>
        <c:crossAx val="128252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062058084799667"/>
          <c:y val="0.80755161372969264"/>
          <c:w val="0.51058969600634152"/>
          <c:h val="0.19244838627030814"/>
        </c:manualLayout>
      </c:layout>
      <c:txPr>
        <a:bodyPr/>
        <a:lstStyle/>
        <a:p>
          <a:pPr>
            <a:defRPr sz="1100" b="1">
              <a:latin typeface="Tahoma" pitchFamily="34" charset="0"/>
              <a:ea typeface="Tahoma" pitchFamily="34" charset="0"/>
              <a:cs typeface="Tahoma" pitchFamily="34" charset="0"/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1"/>
          <c:w val="0.62578204782006153"/>
          <c:h val="0.89799168369887949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Homme</c:v>
                </c:pt>
                <c:pt idx="1">
                  <c:v>Femme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0.4300000000000001</c:v>
                </c:pt>
                <c:pt idx="1">
                  <c:v>0.56999999999999995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533723360872072"/>
          <c:y val="0.41768216548494669"/>
          <c:w val="0.22474679945448184"/>
          <c:h val="0.1646353862204383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8"/>
          <c:w val="0.62578204782006153"/>
          <c:h val="0.89799168369888005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4</c:v>
                </c:pt>
                <c:pt idx="1">
                  <c:v>Autres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0.70000000000000018</c:v>
                </c:pt>
                <c:pt idx="1">
                  <c:v>0.3000000000000001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533723360872094"/>
          <c:y val="0.41768216548494697"/>
          <c:w val="0.22474679945448192"/>
          <c:h val="0.16463538622043836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8"/>
          <c:w val="0.62578204782006153"/>
          <c:h val="0.89799168369888005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dLbl>
              <c:idx val="0"/>
              <c:layout>
                <c:manualLayout>
                  <c:x val="-6.1872891741559313E-2"/>
                  <c:y val="8.238980957576568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Partielles</c:v>
                </c:pt>
                <c:pt idx="1">
                  <c:v>Totales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9.0000000000000024E-2</c:v>
                </c:pt>
                <c:pt idx="1">
                  <c:v>0.91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5883163031319181"/>
          <c:y val="0.41768216548494697"/>
          <c:w val="0.30125240275001108"/>
          <c:h val="0.20414389695320659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8"/>
          <c:w val="0.62578204782006153"/>
          <c:h val="0.89799168369888061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0.65000000000000024</c:v>
                </c:pt>
                <c:pt idx="1">
                  <c:v>0.35000000000000009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533723360872116"/>
          <c:y val="0.41768216548494719"/>
          <c:w val="0.22474679945448198"/>
          <c:h val="0.16463538622043841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8"/>
          <c:w val="0.62578204782006153"/>
          <c:h val="0.89799168369888061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dLbl>
              <c:idx val="0"/>
              <c:layout>
                <c:manualLayout>
                  <c:x val="-6.1872891741559313E-2"/>
                  <c:y val="8.238980957576568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0.13</c:v>
                </c:pt>
                <c:pt idx="1">
                  <c:v>0.87000000000000022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215796089125756"/>
          <c:y val="0.42127384827883452"/>
          <c:w val="0.26466276639127978"/>
          <c:h val="0.20414389695320659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8"/>
          <c:w val="0.62578204782006153"/>
          <c:h val="0.89799168369888105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0.56999999999999995</c:v>
                </c:pt>
                <c:pt idx="1">
                  <c:v>0.4300000000000001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533723360872161"/>
          <c:y val="0.41768216548494747"/>
          <c:w val="0.22474679945448203"/>
          <c:h val="0.16463538622043841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9"/>
          <c:w val="0.62578204782006153"/>
          <c:h val="0.89799168369887983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0.52</c:v>
                </c:pt>
                <c:pt idx="1">
                  <c:v>0.48000000000000009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533723360872083"/>
          <c:y val="0.41768216548494685"/>
          <c:w val="0.22474679945448187"/>
          <c:h val="0.16463538622043833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DAFC-CCEA-4FFC-A58F-343151524A78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2C2CF-539A-4B9B-BC02-82051B8675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30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31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32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33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34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35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36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37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38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39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40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25679-CB09-4CC5-8A59-5F2F6BFD8C63}" type="datetimeFigureOut">
              <a:rPr lang="fr-FR" smtClean="0"/>
              <a:pPr/>
              <a:t>04/09/2011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chart" Target="../charts/chart8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7226" y="231034"/>
            <a:ext cx="849313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marL="457200" indent="-457200"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lvl="1" indent="-457200">
              <a:buAutoNum type="arabicPeriod"/>
            </a:pPr>
            <a:r>
              <a:rPr lang="fr-FR" sz="1400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IC </a:t>
            </a:r>
            <a:r>
              <a:rPr lang="fr-FR" sz="1400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r>
              <a:rPr lang="fr-FR" sz="1400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/ IC Phases</a:t>
            </a:r>
          </a:p>
          <a:p>
            <a:pPr marL="914400" lvl="1" indent="-457200">
              <a:buAutoNum type="arabicPeriod"/>
            </a:pPr>
            <a:r>
              <a:rPr lang="fr-FR" sz="1400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</a:t>
            </a:r>
          </a:p>
          <a:p>
            <a:pPr marL="914400" lvl="1" indent="-457200">
              <a:buAutoNum type="arabicPeriod"/>
            </a:pPr>
            <a:r>
              <a:rPr lang="fr-FR" sz="1400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Autres critères</a:t>
            </a:r>
          </a:p>
          <a:p>
            <a:pPr marL="457200" indent="-457200"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des critères avec l’intelligibilité</a:t>
            </a:r>
          </a:p>
          <a:p>
            <a:pPr marL="457200" indent="-457200"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des critères avec la durée de baisse d’audition</a:t>
            </a:r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des critères avec les stades radiologiques pré opératoires 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2137559" y="2128892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8" name="Graphique 7"/>
          <p:cNvGraphicFramePr/>
          <p:nvPr/>
        </p:nvGraphicFramePr>
        <p:xfrm>
          <a:off x="2125585" y="1192445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187225" y="231034"/>
            <a:ext cx="68753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Autres critères</a:t>
            </a: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26096" y="2128904"/>
            <a:ext cx="20217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Chirurgie antérieure</a:t>
            </a:r>
            <a:endParaRPr lang="fr-FR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9900" y="1337939"/>
            <a:ext cx="6875311" cy="799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 Corrélations des critères avec l’intelligibilité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809223" y="1944924"/>
            <a:ext cx="7407498" cy="3103807"/>
          </a:xfrm>
          <a:prstGeom prst="roundRect">
            <a:avLst>
              <a:gd name="adj" fmla="val 1696"/>
            </a:avLst>
          </a:prstGeom>
          <a:gradFill flip="none" rotWithShape="1">
            <a:gsLst>
              <a:gs pos="40000">
                <a:schemeClr val="bg1">
                  <a:lumMod val="8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2498502" y="5705555"/>
            <a:ext cx="3580326" cy="100455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Graphique 6"/>
          <p:cNvGraphicFramePr/>
          <p:nvPr/>
        </p:nvGraphicFramePr>
        <p:xfrm>
          <a:off x="425003" y="1809337"/>
          <a:ext cx="8345510" cy="4875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06062" y="1658201"/>
            <a:ext cx="11352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Age </a:t>
            </a:r>
            <a:r>
              <a:rPr lang="fr-FR" sz="105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(en année)</a:t>
            </a:r>
            <a:endParaRPr lang="fr-FR" sz="105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7225" y="231034"/>
            <a:ext cx="857176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 - 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 patient moyen selon l’intelligibilité </a:t>
            </a:r>
            <a:endParaRPr lang="fr-FR" sz="2000" dirty="0" smtClean="0"/>
          </a:p>
          <a:p>
            <a:pPr lvl="1" indent="-457200"/>
            <a:r>
              <a:rPr lang="fr-FR" sz="12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Représentation des différences entre les groupes. On verra plus bas qu’il n’y a pas de liens entre les durées/âge d’instauration de la surdité et l’intelligibilité.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58039" y="2215930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61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58039" y="2668140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51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28238" y="1905317"/>
            <a:ext cx="1454973" cy="400110"/>
          </a:xfrm>
          <a:prstGeom prst="rect">
            <a:avLst/>
          </a:prstGeom>
        </p:spPr>
        <p:txBody>
          <a:bodyPr wrap="none" lIns="36000" rIns="36000">
            <a:noAutofit/>
          </a:bodyPr>
          <a:lstStyle/>
          <a:p>
            <a:pPr algn="ctr"/>
            <a:r>
              <a:rPr lang="fr-FR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IC LAFON</a:t>
            </a:r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6370975" y="1905317"/>
            <a:ext cx="1454973" cy="400110"/>
          </a:xfrm>
          <a:prstGeom prst="rect">
            <a:avLst/>
          </a:prstGeom>
        </p:spPr>
        <p:txBody>
          <a:bodyPr wrap="none" lIns="36000" rIns="36000">
            <a:noAutofit/>
          </a:bodyPr>
          <a:lstStyle/>
          <a:p>
            <a:pPr algn="ctr"/>
            <a:r>
              <a:rPr lang="fr-FR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IC PHRASE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3400558" y="2257118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60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400558" y="2647543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53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529141" y="2285950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60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529142" y="2787588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49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92720" y="2273594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60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592720" y="2738161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50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721303" y="2228284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62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721305" y="2655780"/>
            <a:ext cx="432000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 lIns="36000" rIns="36000">
            <a:noAutofit/>
          </a:bodyPr>
          <a:lstStyle/>
          <a:p>
            <a:pPr algn="ctr"/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52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18567" y="1888366"/>
            <a:ext cx="1303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Ensemble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22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Sexe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40131" y="1843185"/>
          <a:ext cx="4013605" cy="3797300"/>
        </p:xfrm>
        <a:graphic>
          <a:graphicData uri="http://schemas.openxmlformats.org/drawingml/2006/table">
            <a:tbl>
              <a:tblPr/>
              <a:tblGrid>
                <a:gridCol w="1079095"/>
                <a:gridCol w="158750"/>
                <a:gridCol w="1079095"/>
                <a:gridCol w="647104"/>
                <a:gridCol w="600379"/>
                <a:gridCol w="449182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</a:t>
                      </a:r>
                      <a:r>
                        <a:rPr lang="fr-FR" sz="900" dirty="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 IC </a:t>
                      </a:r>
                      <a:r>
                        <a:rPr lang="fr-FR" sz="900" dirty="0" err="1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Sexe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fr-FR" sz="900" dirty="0" err="1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within</a:t>
                      </a:r>
                      <a:r>
                        <a:rPr lang="fr-FR" sz="900" dirty="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</a:t>
                      </a:r>
                      <a:r>
                        <a:rPr lang="fr-FR" sz="900" dirty="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 IC </a:t>
                      </a:r>
                      <a:r>
                        <a:rPr lang="fr-FR" sz="900" dirty="0" err="1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highlight>
                            <a:srgbClr val="FF00FF"/>
                          </a:highlight>
                          <a:latin typeface="Arial"/>
                          <a:ea typeface="Calibri"/>
                          <a:cs typeface="Times New Roman"/>
                        </a:rPr>
                        <a:t>66,7%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28,6%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43,5%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33,3%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71,4%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56,5%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776035" y="1843185"/>
          <a:ext cx="4013757" cy="3797300"/>
        </p:xfrm>
        <a:graphic>
          <a:graphicData uri="http://schemas.openxmlformats.org/drawingml/2006/table">
            <a:tbl>
              <a:tblPr/>
              <a:tblGrid>
                <a:gridCol w="1078943"/>
                <a:gridCol w="158750"/>
                <a:gridCol w="1078943"/>
                <a:gridCol w="647278"/>
                <a:gridCol w="600540"/>
                <a:gridCol w="449303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solidFill>
                          <a:srgbClr val="5F497A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Sexe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60,0%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25,0%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40,9%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40,0%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75,0%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59,1%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252663" y="1455237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4" name="Rectangle 13"/>
          <p:cNvSpPr/>
          <p:nvPr/>
        </p:nvSpPr>
        <p:spPr>
          <a:xfrm>
            <a:off x="4748463" y="1455237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Phrases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794771" y="5883193"/>
            <a:ext cx="28440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 (Khi-2)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âge d’instauration de la surdité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663" y="1840261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4" name="Rectangle 13"/>
          <p:cNvSpPr/>
          <p:nvPr/>
        </p:nvSpPr>
        <p:spPr>
          <a:xfrm>
            <a:off x="4748463" y="1840261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Phrases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276726" y="3816050"/>
            <a:ext cx="41148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stat, </a:t>
            </a:r>
            <a:r>
              <a:rPr lang="fr-FR" sz="1400" dirty="0" smtClean="0">
                <a:sym typeface="Wingdings" pitchFamily="2" charset="2"/>
              </a:rPr>
              <a:t>bien que le</a:t>
            </a:r>
            <a:r>
              <a:rPr lang="fr-FR" sz="1400" dirty="0" smtClean="0"/>
              <a:t>s moyennes entre les 2 populations soient assez différentes (30,3 et 26,4).</a:t>
            </a:r>
          </a:p>
          <a:p>
            <a:endParaRPr lang="fr-FR" sz="1400" dirty="0" smtClean="0"/>
          </a:p>
          <a:p>
            <a:endParaRPr lang="fr-FR" sz="1400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4998" y="2455793"/>
          <a:ext cx="3863483" cy="1168400"/>
        </p:xfrm>
        <a:graphic>
          <a:graphicData uri="http://schemas.openxmlformats.org/drawingml/2006/table">
            <a:tbl>
              <a:tblPr/>
              <a:tblGrid>
                <a:gridCol w="1046072"/>
                <a:gridCol w="774456"/>
                <a:gridCol w="456887"/>
                <a:gridCol w="349250"/>
                <a:gridCol w="647271"/>
                <a:gridCol w="589547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30,33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9,327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3,109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26,43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10,059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2,688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513096" y="2455793"/>
          <a:ext cx="4414336" cy="1168400"/>
        </p:xfrm>
        <a:graphic>
          <a:graphicData uri="http://schemas.openxmlformats.org/drawingml/2006/table">
            <a:tbl>
              <a:tblPr/>
              <a:tblGrid>
                <a:gridCol w="1105042"/>
                <a:gridCol w="911629"/>
                <a:gridCol w="613979"/>
                <a:gridCol w="349250"/>
                <a:gridCol w="712541"/>
                <a:gridCol w="721895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28,70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9,019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2,852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28,83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9,656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2,788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692314" y="3816050"/>
            <a:ext cx="41148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 non plus.  </a:t>
            </a:r>
            <a:r>
              <a:rPr lang="fr-FR" sz="1400" dirty="0" smtClean="0">
                <a:sym typeface="Wingdings" pitchFamily="2" charset="2"/>
              </a:rPr>
              <a:t>Ici, l</a:t>
            </a:r>
            <a:r>
              <a:rPr lang="fr-FR" sz="1400" dirty="0" smtClean="0"/>
              <a:t>es moyennes sont très proches entre les groupes : 28,7 et 28,8.</a:t>
            </a:r>
          </a:p>
          <a:p>
            <a:endParaRPr lang="fr-FR" sz="1400" dirty="0" smtClean="0"/>
          </a:p>
          <a:p>
            <a:endParaRPr lang="fr-FR" sz="1400" dirty="0" smtClean="0"/>
          </a:p>
          <a:p>
            <a:endParaRPr lang="fr-FR" sz="1400" dirty="0"/>
          </a:p>
        </p:txBody>
      </p:sp>
      <p:sp>
        <p:nvSpPr>
          <p:cNvPr id="13" name="Rectangle 12"/>
          <p:cNvSpPr/>
          <p:nvPr/>
        </p:nvSpPr>
        <p:spPr>
          <a:xfrm>
            <a:off x="264694" y="1169100"/>
            <a:ext cx="8073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Variable numérique  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Test de comparaison de moyennes entre les deux groupes (T de </a:t>
            </a:r>
            <a:r>
              <a:rPr lang="fr-FR" sz="1400" b="1" i="1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Student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).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5113" y="4717249"/>
            <a:ext cx="68339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/>
              <a:t>Le test de </a:t>
            </a:r>
            <a:r>
              <a:rPr lang="fr-FR" sz="1200" dirty="0" err="1" smtClean="0"/>
              <a:t>Levene</a:t>
            </a:r>
            <a:r>
              <a:rPr lang="fr-FR" sz="1200" dirty="0" smtClean="0"/>
              <a:t> (voir doc </a:t>
            </a:r>
            <a:r>
              <a:rPr lang="fr-FR" sz="1200" dirty="0" err="1" smtClean="0"/>
              <a:t>word</a:t>
            </a:r>
            <a:r>
              <a:rPr lang="fr-FR" sz="1200" dirty="0" smtClean="0"/>
              <a:t> « sortie1 ») n’est pas significatif (hypothèse d’égalité des variances). La valeur P égale à 0,820 et comme 0,820&gt;0,05, on rejette l’idée que les moyennes sont statistiquement différentes. Il n’y a donc pas de lien entre l’âge d’implantation et l’intelligibilité.</a:t>
            </a:r>
          </a:p>
          <a:p>
            <a:endParaRPr lang="fr-FR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durée vers la surdité profonde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663" y="1840261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4" name="Rectangle 13"/>
          <p:cNvSpPr/>
          <p:nvPr/>
        </p:nvSpPr>
        <p:spPr>
          <a:xfrm>
            <a:off x="4748463" y="1840261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Phrases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276726" y="3816050"/>
            <a:ext cx="41148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stat, </a:t>
            </a:r>
            <a:r>
              <a:rPr lang="fr-FR" sz="1400" dirty="0" smtClean="0">
                <a:sym typeface="Wingdings" pitchFamily="2" charset="2"/>
              </a:rPr>
              <a:t>bien que le</a:t>
            </a:r>
            <a:r>
              <a:rPr lang="fr-FR" sz="1400" dirty="0" smtClean="0"/>
              <a:t>s moyennes entre les 2 populations soient assez différentes (30,3 et 26,4).</a:t>
            </a:r>
          </a:p>
          <a:p>
            <a:endParaRPr lang="fr-FR" sz="1400" dirty="0" smtClean="0"/>
          </a:p>
          <a:p>
            <a:endParaRPr lang="fr-FR" sz="1400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4998" y="2455793"/>
          <a:ext cx="3863483" cy="1168400"/>
        </p:xfrm>
        <a:graphic>
          <a:graphicData uri="http://schemas.openxmlformats.org/drawingml/2006/table">
            <a:tbl>
              <a:tblPr/>
              <a:tblGrid>
                <a:gridCol w="1046072"/>
                <a:gridCol w="774456"/>
                <a:gridCol w="456887"/>
                <a:gridCol w="349250"/>
                <a:gridCol w="647271"/>
                <a:gridCol w="589547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23,11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14,313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4,771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22,86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18,455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4,932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513096" y="2455793"/>
          <a:ext cx="4414336" cy="1168400"/>
        </p:xfrm>
        <a:graphic>
          <a:graphicData uri="http://schemas.openxmlformats.org/drawingml/2006/table">
            <a:tbl>
              <a:tblPr/>
              <a:tblGrid>
                <a:gridCol w="1105042"/>
                <a:gridCol w="911629"/>
                <a:gridCol w="613979"/>
                <a:gridCol w="349250"/>
                <a:gridCol w="712541"/>
                <a:gridCol w="721895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13,796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4,363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22,92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18,966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5,475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692314" y="3816050"/>
            <a:ext cx="41148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 non plus.  </a:t>
            </a:r>
            <a:r>
              <a:rPr lang="fr-FR" sz="1400" dirty="0" smtClean="0">
                <a:sym typeface="Wingdings" pitchFamily="2" charset="2"/>
              </a:rPr>
              <a:t>Ici, l</a:t>
            </a:r>
            <a:r>
              <a:rPr lang="fr-FR" sz="1400" dirty="0" smtClean="0"/>
              <a:t>es moyennes sont très proches entre les groupes : 28,7 et 28,8.</a:t>
            </a:r>
          </a:p>
          <a:p>
            <a:endParaRPr lang="fr-FR" sz="1400" dirty="0" smtClean="0"/>
          </a:p>
          <a:p>
            <a:endParaRPr lang="fr-FR" sz="1400" dirty="0" smtClean="0"/>
          </a:p>
          <a:p>
            <a:endParaRPr lang="fr-FR" sz="1400" dirty="0"/>
          </a:p>
        </p:txBody>
      </p:sp>
      <p:sp>
        <p:nvSpPr>
          <p:cNvPr id="13" name="Rectangle 12"/>
          <p:cNvSpPr/>
          <p:nvPr/>
        </p:nvSpPr>
        <p:spPr>
          <a:xfrm>
            <a:off x="264694" y="1169100"/>
            <a:ext cx="8073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Variable numérique  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Test de comparaison de moyennes entre les deux groupes (T de </a:t>
            </a:r>
            <a:r>
              <a:rPr lang="fr-FR" sz="1400" b="1" i="1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Student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).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âge d’instauration de la surdité profonde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663" y="1840261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4" name="Rectangle 13"/>
          <p:cNvSpPr/>
          <p:nvPr/>
        </p:nvSpPr>
        <p:spPr>
          <a:xfrm>
            <a:off x="4748463" y="1840261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Phrases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276726" y="3816050"/>
            <a:ext cx="41148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</a:t>
            </a:r>
            <a:endParaRPr lang="fr-FR" sz="1400" dirty="0" smtClean="0"/>
          </a:p>
          <a:p>
            <a:endParaRPr lang="fr-FR" sz="1400" dirty="0" smtClean="0"/>
          </a:p>
          <a:p>
            <a:endParaRPr lang="fr-FR" sz="1400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4998" y="2455793"/>
          <a:ext cx="3863483" cy="1168400"/>
        </p:xfrm>
        <a:graphic>
          <a:graphicData uri="http://schemas.openxmlformats.org/drawingml/2006/table">
            <a:tbl>
              <a:tblPr/>
              <a:tblGrid>
                <a:gridCol w="1046072"/>
                <a:gridCol w="774456"/>
                <a:gridCol w="456887"/>
                <a:gridCol w="349250"/>
                <a:gridCol w="647271"/>
                <a:gridCol w="589547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53,44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13,803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4,601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49,29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17,473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4,670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513096" y="2455793"/>
          <a:ext cx="4414336" cy="1168400"/>
        </p:xfrm>
        <a:graphic>
          <a:graphicData uri="http://schemas.openxmlformats.org/drawingml/2006/table">
            <a:tbl>
              <a:tblPr/>
              <a:tblGrid>
                <a:gridCol w="1105042"/>
                <a:gridCol w="911629"/>
                <a:gridCol w="613979"/>
                <a:gridCol w="349250"/>
                <a:gridCol w="712541"/>
                <a:gridCol w="721895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49,80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13,774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4,356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51,75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18,728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5,406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692314" y="3816050"/>
            <a:ext cx="41148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</a:t>
            </a:r>
            <a:endParaRPr lang="fr-FR" sz="1400" dirty="0" smtClean="0"/>
          </a:p>
          <a:p>
            <a:endParaRPr lang="fr-FR" sz="1400" dirty="0" smtClean="0"/>
          </a:p>
          <a:p>
            <a:endParaRPr lang="fr-FR" sz="1400" dirty="0"/>
          </a:p>
        </p:txBody>
      </p:sp>
      <p:sp>
        <p:nvSpPr>
          <p:cNvPr id="13" name="Rectangle 12"/>
          <p:cNvSpPr/>
          <p:nvPr/>
        </p:nvSpPr>
        <p:spPr>
          <a:xfrm>
            <a:off x="264694" y="1169100"/>
            <a:ext cx="8073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Variable numérique  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Test de comparaison de moyennes entre les deux groupes (T de </a:t>
            </a:r>
            <a:r>
              <a:rPr lang="fr-FR" sz="1400" b="1" i="1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Student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).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864395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</a:p>
          <a:p>
            <a:pPr marL="457200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durée de la surdité profonde jusqu’à l’implantation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663" y="1840261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4" name="Rectangle 13"/>
          <p:cNvSpPr/>
          <p:nvPr/>
        </p:nvSpPr>
        <p:spPr>
          <a:xfrm>
            <a:off x="4748463" y="1840261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Phrases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276726" y="3527282"/>
            <a:ext cx="41148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</a:t>
            </a:r>
            <a:endParaRPr lang="fr-FR" sz="1400" dirty="0" smtClean="0"/>
          </a:p>
          <a:p>
            <a:endParaRPr lang="fr-FR" sz="1400" dirty="0" smtClean="0"/>
          </a:p>
          <a:p>
            <a:endParaRPr lang="fr-FR" sz="1400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4998" y="2167025"/>
          <a:ext cx="3926983" cy="1333500"/>
        </p:xfrm>
        <a:graphic>
          <a:graphicData uri="http://schemas.openxmlformats.org/drawingml/2006/table">
            <a:tbl>
              <a:tblPr/>
              <a:tblGrid>
                <a:gridCol w="1046072"/>
                <a:gridCol w="774456"/>
                <a:gridCol w="456887"/>
                <a:gridCol w="412750"/>
                <a:gridCol w="647271"/>
                <a:gridCol w="589547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Sprfde/implant (mois)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88,89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102,508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34,169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136,57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110,814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29,616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513096" y="2167025"/>
          <a:ext cx="4477836" cy="1333500"/>
        </p:xfrm>
        <a:graphic>
          <a:graphicData uri="http://schemas.openxmlformats.org/drawingml/2006/table">
            <a:tbl>
              <a:tblPr/>
              <a:tblGrid>
                <a:gridCol w="1105042"/>
                <a:gridCol w="911629"/>
                <a:gridCol w="613979"/>
                <a:gridCol w="412750"/>
                <a:gridCol w="712541"/>
                <a:gridCol w="721895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Sprfde/implant (mois)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120,80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136,248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43,085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123,83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84,528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24,401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692314" y="3527282"/>
            <a:ext cx="41148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</a:t>
            </a:r>
            <a:endParaRPr lang="fr-FR" sz="1400" dirty="0" smtClean="0"/>
          </a:p>
          <a:p>
            <a:endParaRPr lang="fr-FR" sz="1400" dirty="0" smtClean="0"/>
          </a:p>
          <a:p>
            <a:endParaRPr lang="fr-FR" sz="1400" dirty="0"/>
          </a:p>
        </p:txBody>
      </p:sp>
      <p:sp>
        <p:nvSpPr>
          <p:cNvPr id="13" name="Rectangle 12"/>
          <p:cNvSpPr/>
          <p:nvPr/>
        </p:nvSpPr>
        <p:spPr>
          <a:xfrm>
            <a:off x="264694" y="1169100"/>
            <a:ext cx="8073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Variable numérique  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Test de comparaison de moyennes entre les deux groupes (T de </a:t>
            </a:r>
            <a:r>
              <a:rPr lang="fr-FR" sz="1400" b="1" i="1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Student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).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4103" y="1539793"/>
            <a:ext cx="9012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i="1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 mois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1347" y="4299963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8" name="Rectangle 17"/>
          <p:cNvSpPr/>
          <p:nvPr/>
        </p:nvSpPr>
        <p:spPr>
          <a:xfrm>
            <a:off x="4757147" y="4299963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Phrases</a:t>
            </a:r>
            <a:endParaRPr lang="fr-FR" sz="1200" dirty="0"/>
          </a:p>
        </p:txBody>
      </p:sp>
      <p:sp>
        <p:nvSpPr>
          <p:cNvPr id="19" name="Rectangle 18"/>
          <p:cNvSpPr/>
          <p:nvPr/>
        </p:nvSpPr>
        <p:spPr>
          <a:xfrm>
            <a:off x="285410" y="5986984"/>
            <a:ext cx="41148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</a:t>
            </a:r>
            <a:endParaRPr lang="fr-FR" sz="1400" dirty="0" smtClean="0"/>
          </a:p>
          <a:p>
            <a:endParaRPr lang="fr-FR" sz="1400" dirty="0" smtClean="0"/>
          </a:p>
          <a:p>
            <a:endParaRPr lang="fr-FR" sz="1400" dirty="0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293682" y="4626727"/>
          <a:ext cx="3926983" cy="1168400"/>
        </p:xfrm>
        <a:graphic>
          <a:graphicData uri="http://schemas.openxmlformats.org/drawingml/2006/table">
            <a:tbl>
              <a:tblPr/>
              <a:tblGrid>
                <a:gridCol w="1046072"/>
                <a:gridCol w="774456"/>
                <a:gridCol w="456887"/>
                <a:gridCol w="412750"/>
                <a:gridCol w="647271"/>
                <a:gridCol w="589547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DuréeSprfde_Annees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7,407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8,5423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2,8474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11,381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9,2345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2,4680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4521780" y="4626727"/>
          <a:ext cx="4477836" cy="1168400"/>
        </p:xfrm>
        <a:graphic>
          <a:graphicData uri="http://schemas.openxmlformats.org/drawingml/2006/table">
            <a:tbl>
              <a:tblPr/>
              <a:tblGrid>
                <a:gridCol w="1105042"/>
                <a:gridCol w="911629"/>
                <a:gridCol w="613979"/>
                <a:gridCol w="412750"/>
                <a:gridCol w="712541"/>
                <a:gridCol w="721895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DuréeSprfde_Annees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10,067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11,3540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3,5904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10,319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7,0440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2,0334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4700998" y="5986984"/>
            <a:ext cx="41148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</a:t>
            </a:r>
            <a:endParaRPr lang="fr-FR" sz="1400" dirty="0" smtClean="0"/>
          </a:p>
          <a:p>
            <a:endParaRPr lang="fr-FR" sz="1400" dirty="0" smtClean="0"/>
          </a:p>
          <a:p>
            <a:endParaRPr lang="fr-FR" sz="1400" dirty="0"/>
          </a:p>
        </p:txBody>
      </p:sp>
      <p:sp>
        <p:nvSpPr>
          <p:cNvPr id="23" name="Rectangle 22"/>
          <p:cNvSpPr/>
          <p:nvPr/>
        </p:nvSpPr>
        <p:spPr>
          <a:xfrm>
            <a:off x="262787" y="3999495"/>
            <a:ext cx="11192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i="1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 années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Age d’implantation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663" y="1744005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4" name="Rectangle 13"/>
          <p:cNvSpPr/>
          <p:nvPr/>
        </p:nvSpPr>
        <p:spPr>
          <a:xfrm>
            <a:off x="4748463" y="1744005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Phrases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457200" y="3984489"/>
            <a:ext cx="80735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stat. 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4998" y="2359537"/>
          <a:ext cx="3863483" cy="1168400"/>
        </p:xfrm>
        <a:graphic>
          <a:graphicData uri="http://schemas.openxmlformats.org/drawingml/2006/table">
            <a:tbl>
              <a:tblPr/>
              <a:tblGrid>
                <a:gridCol w="1046072"/>
                <a:gridCol w="774456"/>
                <a:gridCol w="456887"/>
                <a:gridCol w="349250"/>
                <a:gridCol w="647271"/>
                <a:gridCol w="589547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Statistics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61,22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12,019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4,006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5F497A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59,93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13,731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3,670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513096" y="2359537"/>
          <a:ext cx="4414336" cy="1168400"/>
        </p:xfrm>
        <a:graphic>
          <a:graphicData uri="http://schemas.openxmlformats.org/drawingml/2006/table">
            <a:tbl>
              <a:tblPr/>
              <a:tblGrid>
                <a:gridCol w="1105042"/>
                <a:gridCol w="911629"/>
                <a:gridCol w="613979"/>
                <a:gridCol w="349250"/>
                <a:gridCol w="712541"/>
                <a:gridCol w="721895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Statistics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60,20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10,163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3,214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61,25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15,440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4,457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264694" y="1169100"/>
            <a:ext cx="8073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Variable numérique  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Test de comparaison de moyennes entre les deux groupes (T de </a:t>
            </a:r>
            <a:r>
              <a:rPr lang="fr-FR" sz="1400" b="1" i="1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Student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).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78137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Intelligibilité * type d’atteinte pré opératoire au scanner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663" y="1635717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4596749" y="1804488"/>
            <a:ext cx="43788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Il existe un lien statistique entre ces 2 variables : </a:t>
            </a:r>
            <a:r>
              <a:rPr lang="fr-FR" sz="1400" dirty="0" smtClean="0">
                <a:sym typeface="Wingdings" pitchFamily="2" charset="2"/>
              </a:rPr>
              <a:t>la valeur du Khi2 est de 6,5 et la p-value inférieure à 0,05 (</a:t>
            </a:r>
            <a:r>
              <a:rPr lang="fr-FR" sz="1400" dirty="0" smtClean="0">
                <a:solidFill>
                  <a:srgbClr val="FF0000"/>
                </a:solidFill>
                <a:sym typeface="Wingdings" pitchFamily="2" charset="2"/>
              </a:rPr>
              <a:t>0,011</a:t>
            </a:r>
            <a:r>
              <a:rPr lang="fr-FR" sz="1400" dirty="0" smtClean="0">
                <a:sym typeface="Wingdings" pitchFamily="2" charset="2"/>
              </a:rPr>
              <a:t>). </a:t>
            </a:r>
            <a:r>
              <a:rPr lang="fr-FR" sz="1400" dirty="0" smtClean="0"/>
              <a:t>On peut donc conclure que les variations de la variable intelligibilité IC </a:t>
            </a:r>
            <a:r>
              <a:rPr lang="fr-FR" sz="1400" dirty="0" err="1" smtClean="0"/>
              <a:t>Lafon</a:t>
            </a:r>
            <a:r>
              <a:rPr lang="fr-FR" sz="1400" dirty="0" smtClean="0"/>
              <a:t>  peuvent s’expliquer par celles de la variable TDM.</a:t>
            </a:r>
          </a:p>
          <a:p>
            <a:r>
              <a:rPr lang="fr-FR" sz="1400" dirty="0" smtClean="0"/>
              <a:t>ATTENTION : Résultat à prendre avec précaution car le tableau croisé contient des cases avec moins de 5 individus.</a:t>
            </a:r>
          </a:p>
          <a:p>
            <a:endParaRPr lang="fr-FR" sz="14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324853" y="2075360"/>
          <a:ext cx="4235115" cy="3797300"/>
        </p:xfrm>
        <a:graphic>
          <a:graphicData uri="http://schemas.openxmlformats.org/drawingml/2006/table">
            <a:tbl>
              <a:tblPr/>
              <a:tblGrid>
                <a:gridCol w="1022684"/>
                <a:gridCol w="409074"/>
                <a:gridCol w="1200007"/>
                <a:gridCol w="568635"/>
                <a:gridCol w="649705"/>
                <a:gridCol w="385010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à 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69,6%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858909" y="4729064"/>
          <a:ext cx="3800475" cy="1220724"/>
        </p:xfrm>
        <a:graphic>
          <a:graphicData uri="http://schemas.openxmlformats.org/drawingml/2006/table">
            <a:tbl>
              <a:tblPr/>
              <a:tblGrid>
                <a:gridCol w="1219710"/>
                <a:gridCol w="1033281"/>
                <a:gridCol w="773742"/>
                <a:gridCol w="773742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Symmetric</a:t>
                      </a: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Measures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Value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Approx. Sig.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Nominal by Nominal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Phi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-,530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,011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Cramer's V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baseline="0" dirty="0">
                          <a:solidFill>
                            <a:srgbClr val="00B05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,530</a:t>
                      </a:r>
                      <a:endParaRPr lang="fr-FR" sz="1100" b="1" baseline="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,011</a:t>
                      </a:r>
                      <a:endParaRPr lang="fr-FR" sz="11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 of Valid Cases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732638" y="3699982"/>
            <a:ext cx="397887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Ce lien entre ces deux variables est-il fort ?</a:t>
            </a: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La statistique V de Cramer indique l’intensité du lien qui unit deux variables. Ici, on peut dire que 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53%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des variations d’une variable s’expliquent par celles de l’autre variable. C’est un lien fort (pour te donner une idée, en sciences sociales, on considère qu’au-delà de 20% c’est un lien fort)…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9900" y="1337939"/>
            <a:ext cx="68753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78137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Intelligibilité * type d’atteinte pré opératoire au scanner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663" y="1623685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IC Phrases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1841518" y="4403309"/>
            <a:ext cx="43788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Ici, pas de lien (P value du Khi-2 = 0,277).</a:t>
            </a:r>
          </a:p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 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83745" y="2075360"/>
          <a:ext cx="5645578" cy="2185924"/>
        </p:xfrm>
        <a:graphic>
          <a:graphicData uri="http://schemas.openxmlformats.org/drawingml/2006/table">
            <a:tbl>
              <a:tblPr/>
              <a:tblGrid>
                <a:gridCol w="1015666"/>
                <a:gridCol w="649705"/>
                <a:gridCol w="1949450"/>
                <a:gridCol w="774526"/>
                <a:gridCol w="718600"/>
                <a:gridCol w="537631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à 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68,2%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désactivation ou non d’électrodes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663" y="1455237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4" name="Rectangle 13"/>
          <p:cNvSpPr/>
          <p:nvPr/>
        </p:nvSpPr>
        <p:spPr>
          <a:xfrm>
            <a:off x="4748463" y="1455237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Phrases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794771" y="5883193"/>
            <a:ext cx="28440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 (Khi-2)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9206" y="1991133"/>
          <a:ext cx="4194510" cy="3797300"/>
        </p:xfrm>
        <a:graphic>
          <a:graphicData uri="http://schemas.openxmlformats.org/drawingml/2006/table">
            <a:tbl>
              <a:tblPr/>
              <a:tblGrid>
                <a:gridCol w="849731"/>
                <a:gridCol w="273050"/>
                <a:gridCol w="1287234"/>
                <a:gridCol w="605400"/>
                <a:gridCol w="553453"/>
                <a:gridCol w="625642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électrodes désactivées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64,3%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65,2%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35,7%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740942" y="1991133"/>
          <a:ext cx="4194510" cy="3797300"/>
        </p:xfrm>
        <a:graphic>
          <a:graphicData uri="http://schemas.openxmlformats.org/drawingml/2006/table">
            <a:tbl>
              <a:tblPr/>
              <a:tblGrid>
                <a:gridCol w="849731"/>
                <a:gridCol w="273050"/>
                <a:gridCol w="1287234"/>
                <a:gridCol w="605400"/>
                <a:gridCol w="553453"/>
                <a:gridCol w="625642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électrodes désactivées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63,6%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complications post op 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663" y="1455237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200" dirty="0"/>
          </a:p>
        </p:txBody>
      </p:sp>
      <p:sp>
        <p:nvSpPr>
          <p:cNvPr id="14" name="Rectangle 13"/>
          <p:cNvSpPr/>
          <p:nvPr/>
        </p:nvSpPr>
        <p:spPr>
          <a:xfrm>
            <a:off x="4748463" y="1455237"/>
            <a:ext cx="3982453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91F3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IC Phrases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794771" y="5883193"/>
            <a:ext cx="28440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 (Khi-2)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264694" y="1157068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9206" y="1991133"/>
          <a:ext cx="4194510" cy="3797300"/>
        </p:xfrm>
        <a:graphic>
          <a:graphicData uri="http://schemas.openxmlformats.org/drawingml/2006/table">
            <a:tbl>
              <a:tblPr/>
              <a:tblGrid>
                <a:gridCol w="849731"/>
                <a:gridCol w="273050"/>
                <a:gridCol w="1287234"/>
                <a:gridCol w="605400"/>
                <a:gridCol w="553453"/>
                <a:gridCol w="625642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Rec_Complication post opératoire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740942" y="1991133"/>
          <a:ext cx="4194510" cy="3797300"/>
        </p:xfrm>
        <a:graphic>
          <a:graphicData uri="http://schemas.openxmlformats.org/drawingml/2006/table">
            <a:tbl>
              <a:tblPr/>
              <a:tblGrid>
                <a:gridCol w="849731"/>
                <a:gridCol w="273050"/>
                <a:gridCol w="1287234"/>
                <a:gridCol w="605400"/>
                <a:gridCol w="553453"/>
                <a:gridCol w="625642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 ou moins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Plus de 50%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Rec_Complication post opératoire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9900" y="1337939"/>
            <a:ext cx="818080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Corrélations des critères avec la durée de baisse d’audition</a:t>
            </a:r>
          </a:p>
          <a:p>
            <a:pPr marL="457200" indent="-457200"/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8595828" cy="1322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Corrélations des critères avec la durée de baisse d’audition </a:t>
            </a: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Durée de baisse d’audition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sexe 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244766" y="2389392"/>
          <a:ext cx="5162551" cy="1508840"/>
        </p:xfrm>
        <a:graphic>
          <a:graphicData uri="http://schemas.openxmlformats.org/drawingml/2006/table">
            <a:tbl>
              <a:tblPr/>
              <a:tblGrid>
                <a:gridCol w="1425658"/>
                <a:gridCol w="593685"/>
                <a:gridCol w="593685"/>
                <a:gridCol w="838965"/>
                <a:gridCol w="855279"/>
                <a:gridCol w="855279"/>
              </a:tblGrid>
              <a:tr h="374451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Statistics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85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Sexe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445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21,40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14,447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4,568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744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18,587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5,155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1155718" y="4150646"/>
            <a:ext cx="65229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stat. Statistiquement les moyennes sont égales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264694" y="1169100"/>
            <a:ext cx="8073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Variable numérique  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Test de comparaison de moyennes entre les deux groupes (T de </a:t>
            </a:r>
            <a:r>
              <a:rPr lang="fr-FR" sz="1400" b="1" i="1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Student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).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85958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Corrélations des critères avec la durée de baisse d’audition </a:t>
            </a: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Durée de baisse d’audition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présence </a:t>
            </a:r>
            <a:r>
              <a:rPr lang="fr-FR" sz="1600" b="1" i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chir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antérieure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55718" y="4150646"/>
            <a:ext cx="65229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stat. Statistiquement les moyennes sont égales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287379" y="2490537"/>
          <a:ext cx="5865896" cy="1522663"/>
        </p:xfrm>
        <a:graphic>
          <a:graphicData uri="http://schemas.openxmlformats.org/drawingml/2006/table">
            <a:tbl>
              <a:tblPr/>
              <a:tblGrid>
                <a:gridCol w="1780674"/>
                <a:gridCol w="942014"/>
                <a:gridCol w="593685"/>
                <a:gridCol w="838965"/>
                <a:gridCol w="855279"/>
                <a:gridCol w="855279"/>
              </a:tblGrid>
              <a:tr h="314463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792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chirurgie antérieure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4463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24,33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16,138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4,659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4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21,45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17,762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5,355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64694" y="1169100"/>
            <a:ext cx="8073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Variable numérique  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Test de comparaison de moyennes entre les deux groupes (T de </a:t>
            </a:r>
            <a:r>
              <a:rPr lang="fr-FR" sz="1400" b="1" i="1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Student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).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85958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Corrélations des critères avec la durée de baisse d’audition </a:t>
            </a: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Durée de baisse d’audition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âge d’implantation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2 variables numériques  Corrélations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96684" y="1614022"/>
          <a:ext cx="3762374" cy="1175512"/>
        </p:xfrm>
        <a:graphic>
          <a:graphicData uri="http://schemas.openxmlformats.org/drawingml/2006/table">
            <a:tbl>
              <a:tblPr/>
              <a:tblGrid>
                <a:gridCol w="1554370"/>
                <a:gridCol w="647283"/>
                <a:gridCol w="913438"/>
                <a:gridCol w="647283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Descriptive Statistics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22,96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16,606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60,43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12,820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396684" y="3127052"/>
          <a:ext cx="4676774" cy="2389124"/>
        </p:xfrm>
        <a:graphic>
          <a:graphicData uri="http://schemas.openxmlformats.org/drawingml/2006/table">
            <a:tbl>
              <a:tblPr/>
              <a:tblGrid>
                <a:gridCol w="1553212"/>
                <a:gridCol w="1261231"/>
                <a:gridCol w="931800"/>
                <a:gridCol w="930531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Correlations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,710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,710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**.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Correlation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is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significant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at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the 0.01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level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(2-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tailed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).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707925" y="1395414"/>
            <a:ext cx="4263081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Fort logiquement, il y a un lien entre la durée vers la surdité profonde et l’âge auquel on est implanté. Le Rho de Pearson est fort et positif (0,710)  + on est implanté âgé et + la durée vers la surdité profonde a été longue !!</a:t>
            </a:r>
          </a:p>
          <a:p>
            <a:pPr>
              <a:buFont typeface="Wingdings" pitchFamily="2" charset="2"/>
              <a:buChar char="è"/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  <a:p>
            <a:pPr lvl="1">
              <a:buFont typeface="Wingdings" pitchFamily="2" charset="2"/>
              <a:buChar char="è"/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 On voit bien que cette association est linéaire :</a:t>
            </a:r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5445" y="3694929"/>
            <a:ext cx="3671420" cy="2939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Connecteur droit 12"/>
          <p:cNvCxnSpPr/>
          <p:nvPr/>
        </p:nvCxnSpPr>
        <p:spPr>
          <a:xfrm flipV="1">
            <a:off x="5775158" y="4126832"/>
            <a:ext cx="2598821" cy="1552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85958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Corrélations des critères avec la durée de baisse d’audition </a:t>
            </a: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Durée de baisse d’audition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âge d’instauration surdité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2 variables numériques  Corrélations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583908" y="1861793"/>
          <a:ext cx="4676774" cy="2674109"/>
        </p:xfrm>
        <a:graphic>
          <a:graphicData uri="http://schemas.openxmlformats.org/drawingml/2006/table">
            <a:tbl>
              <a:tblPr/>
              <a:tblGrid>
                <a:gridCol w="1553212"/>
                <a:gridCol w="1261231"/>
                <a:gridCol w="931800"/>
                <a:gridCol w="930531"/>
              </a:tblGrid>
              <a:tr h="300426">
                <a:tc grid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Correlations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53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0426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-,361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92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,091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04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0426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-,361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92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,091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04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1203845" y="4776288"/>
            <a:ext cx="6976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corrélation entre la durée vers la surdité profonde et l’âge auquel on est devenu sourd.</a:t>
            </a:r>
          </a:p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Le test de significativité de la grandeur calculée du Rho est de 0,091 (on tolère  un seuil de 5% en général pour conclure à un lien).</a:t>
            </a:r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85958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Corrélations des critères avec la durée de baisse d’audition </a:t>
            </a: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Durée de baisse d’audition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âge d’instauration surdité profonde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2 variables numériques  Corrélations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03845" y="4776288"/>
            <a:ext cx="6976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Ici il existe une forte corrélation entre le moment où l’on est devenu sourd profond et le temps que ça a mis !! </a:t>
            </a:r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233613" y="1816770"/>
          <a:ext cx="4676774" cy="2806792"/>
        </p:xfrm>
        <a:graphic>
          <a:graphicData uri="http://schemas.openxmlformats.org/drawingml/2006/table">
            <a:tbl>
              <a:tblPr/>
              <a:tblGrid>
                <a:gridCol w="1553212"/>
                <a:gridCol w="1261231"/>
                <a:gridCol w="931800"/>
                <a:gridCol w="930531"/>
              </a:tblGrid>
              <a:tr h="283484">
                <a:tc grid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Correlations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22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484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,821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1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34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484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,821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1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34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484">
                <a:tc grid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**.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Correlation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is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significant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at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the 0.01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level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(2-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tailed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).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8595828" cy="1322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Corrélations des critères avec la durée de baisse d’audition </a:t>
            </a: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Durée de baisse d’audition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durée surdité profonde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2 variables numériques  Corrélations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65484" y="4643941"/>
            <a:ext cx="765078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Il existe une corrélation entre la durée de surdité simple et la durée de surdité profonde.</a:t>
            </a:r>
          </a:p>
          <a:p>
            <a:pPr>
              <a:buFont typeface="Wingdings" pitchFamily="2" charset="2"/>
              <a:buChar char="è"/>
            </a:pPr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Cette corrélation est négative : plus la durée de surdité simple est élevée et moins la durée de surdité profonde est longue.</a:t>
            </a:r>
          </a:p>
          <a:p>
            <a:pPr>
              <a:buFont typeface="Wingdings" pitchFamily="2" charset="2"/>
              <a:buChar char="è"/>
            </a:pPr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Attention, le Rho de Pearson n’est pas très élevé –0,431). </a:t>
            </a:r>
          </a:p>
          <a:p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En théorie, il est compris entre -1 et 1 avec :</a:t>
            </a:r>
          </a:p>
          <a:p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-1 = liaison linéaire inverse entre les variables</a:t>
            </a:r>
          </a:p>
          <a:p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0 = Absence de lien</a:t>
            </a:r>
          </a:p>
          <a:p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+1 = Liaison linéaire entre les deux variables</a:t>
            </a:r>
            <a:endParaRPr lang="fr-FR" sz="12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33613" y="1828800"/>
          <a:ext cx="4676774" cy="2794762"/>
        </p:xfrm>
        <a:graphic>
          <a:graphicData uri="http://schemas.openxmlformats.org/drawingml/2006/table">
            <a:tbl>
              <a:tblPr/>
              <a:tblGrid>
                <a:gridCol w="1553212"/>
                <a:gridCol w="1261231"/>
                <a:gridCol w="931800"/>
                <a:gridCol w="930531"/>
              </a:tblGrid>
              <a:tr h="282269">
                <a:tc grid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Correlations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99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DuréeSprfde_Annees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69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-,431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*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05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,040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22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69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DuréeSprfde_Annees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-,431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*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05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,040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22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69">
                <a:tc grid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*.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Correlation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is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significant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at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the 0.05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level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(2-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tailed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).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IC </a:t>
            </a:r>
            <a:r>
              <a:rPr lang="fr-FR" sz="1600" b="1" i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/ IC Phrases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782053" y="1663036"/>
          <a:ext cx="7495703" cy="3703048"/>
        </p:xfrm>
        <a:graphic>
          <a:graphicData uri="http://schemas.openxmlformats.org/drawingml/2006/table">
            <a:tbl>
              <a:tblPr/>
              <a:tblGrid>
                <a:gridCol w="1210754"/>
                <a:gridCol w="1237733"/>
                <a:gridCol w="1237733"/>
                <a:gridCol w="1282700"/>
                <a:gridCol w="1237733"/>
                <a:gridCol w="1289050"/>
              </a:tblGrid>
              <a:tr h="288352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31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Intelligibilité 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IC </a:t>
                      </a:r>
                      <a:r>
                        <a:rPr lang="fr-FR" sz="900" dirty="0" err="1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</a:t>
                      </a:r>
                      <a:endParaRPr lang="fr-FR" sz="900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RECODE</a:t>
                      </a:r>
                      <a:r>
                        <a:rPr lang="fr-FR" sz="900" baseline="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(&lt;50%/&gt;50%)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Intelligibilte</a:t>
                      </a: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IC </a:t>
                      </a: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Phrases</a:t>
                      </a: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RECODE (&lt;50%/&gt;50%)</a:t>
                      </a: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352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Valid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83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Missing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8352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Moyenne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61,04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1,61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65,41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1,55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8352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Médiane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66,00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2,00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87,50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8352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Ecart type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29,896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,499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37,739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8352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Minimum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8352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Maximum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8352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Quartiles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38,25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83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66,00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87,50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83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75%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88,00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99,25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9900" y="1337939"/>
            <a:ext cx="818080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des critères avec les stades radiologiques pré opératoires </a:t>
            </a:r>
            <a:endParaRPr lang="fr-FR" sz="2000" dirty="0" smtClean="0"/>
          </a:p>
          <a:p>
            <a:pPr marL="457200" indent="-457200"/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/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Les variables métriques</a:t>
            </a:r>
            <a:endParaRPr lang="fr-FR" sz="2000" i="1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1345281" y="1782010"/>
          <a:ext cx="6012630" cy="3867912"/>
        </p:xfrm>
        <a:graphic>
          <a:graphicData uri="http://schemas.openxmlformats.org/drawingml/2006/table">
            <a:tbl>
              <a:tblPr/>
              <a:tblGrid>
                <a:gridCol w="1483663"/>
                <a:gridCol w="1257300"/>
                <a:gridCol w="618344"/>
                <a:gridCol w="873169"/>
                <a:gridCol w="890077"/>
                <a:gridCol w="890077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Statistics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Intelligibilité IC Lafon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77,43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17,690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6,686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53,88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31,711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7,928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Intelligibilte IC Phrases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77,86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31,929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12,068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59,60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39,822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10,282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27,29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9,639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3,643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28,25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10,109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2,527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21,455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8,109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22,50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14,819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3,705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 profonde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51,29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21,069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7,963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50,75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13,959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3,490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DuréeSprfde_Annees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13,548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11,6614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4,4076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8,198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7,4097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1,8524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63,43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13,100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4,951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59,13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12,899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3,225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–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Les variables métriques</a:t>
            </a:r>
            <a:endParaRPr lang="fr-FR" sz="2000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60741"/>
            <a:ext cx="89710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</a:t>
            </a:r>
            <a:r>
              <a:rPr lang="fr-FR" sz="12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Aucuns liens </a:t>
            </a:r>
            <a:r>
              <a:rPr lang="fr-FR" sz="12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stat. </a:t>
            </a:r>
            <a:r>
              <a:rPr lang="fr-FR" sz="12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Pour chaque variable, on regarde si les moyennes sont statistiquement différentes entre les 2 groupes (TDM 4 vs. TDM 1+2+3).</a:t>
            </a:r>
          </a:p>
          <a:p>
            <a:r>
              <a:rPr lang="fr-FR" sz="12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Les P-values des tests sont toutes au-dessus de 0,05, on conclue donc que les moyennes sont égales statistiquement selon le fait d’être en TDM4 ou pas.</a:t>
            </a:r>
            <a:endParaRPr lang="fr-FR" sz="1200" dirty="0"/>
          </a:p>
        </p:txBody>
      </p:sp>
      <p:sp>
        <p:nvSpPr>
          <p:cNvPr id="8" name="Rectangle 7"/>
          <p:cNvSpPr/>
          <p:nvPr/>
        </p:nvSpPr>
        <p:spPr>
          <a:xfrm>
            <a:off x="264694" y="949599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Test de comparaison de moyennes entre les deux groupes (T de </a:t>
            </a:r>
            <a:r>
              <a:rPr lang="fr-FR" sz="1400" b="1" i="1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Student</a:t>
            </a:r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).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7889" y="1240607"/>
          <a:ext cx="9033919" cy="4851538"/>
        </p:xfrm>
        <a:graphic>
          <a:graphicData uri="http://schemas.openxmlformats.org/drawingml/2006/table">
            <a:tbl>
              <a:tblPr/>
              <a:tblGrid>
                <a:gridCol w="1729806"/>
                <a:gridCol w="1545656"/>
                <a:gridCol w="665358"/>
                <a:gridCol w="664898"/>
                <a:gridCol w="462298"/>
                <a:gridCol w="639113"/>
                <a:gridCol w="665358"/>
                <a:gridCol w="665358"/>
                <a:gridCol w="665358"/>
                <a:gridCol w="665358"/>
                <a:gridCol w="665358"/>
              </a:tblGrid>
              <a:tr h="137151">
                <a:tc gridSpan="1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Independent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Samples</a:t>
                      </a: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Test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2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Levene's Test for Equality of Variances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t-test for Equality of Means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2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95% Confidence Interval of the Difference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2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Difference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Difference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Lower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Upper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15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Intelligibilité IC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variances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assumed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2,392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,137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1,829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,082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23,554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12,879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-3,229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50,337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526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2,271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19,395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,035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23,554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10,371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1,877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45,230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15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Intelligibilte IC Phrases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variances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assumed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1,444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,243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1,060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,302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18,257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17,224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-17,672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54,186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526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1,152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14,580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,268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18,257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15,854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-15,621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52,135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15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variances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assumed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,046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,833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-,213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,833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-,964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4,521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-10,367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8,438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526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-,217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12,049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,831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-,964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4,434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-10,621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8,692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15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variances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assumed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1,636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,215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,195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,847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1,500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7,696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-14,504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17,504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526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,168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8,616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,870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1,500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8,916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-18,806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21,806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15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 profonde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variances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assumed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2,659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,118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,072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,943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,536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7,391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-14,835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15,906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526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,062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8,402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,952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,536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8,694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-19,348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20,419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15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DuréeSprfde_Annees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variances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assumed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3,135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,091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1,336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,196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5,3497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4,0040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-2,9772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13,6766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526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1,119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8,204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,295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5,3497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4,7810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-5,6278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16,3272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15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variances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assumed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,156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,697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,733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,472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4,304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5,872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-7,907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16,514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526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,728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11,352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,481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4,304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5,909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-8,653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17,260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56411" y="1621334"/>
            <a:ext cx="421105" cy="12031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06269" y="1566578"/>
            <a:ext cx="248497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Ligne à considérer pour chaque test</a:t>
            </a:r>
            <a:endParaRPr lang="fr-FR" sz="1000" dirty="0"/>
          </a:p>
        </p:txBody>
      </p:sp>
      <p:sp>
        <p:nvSpPr>
          <p:cNvPr id="13" name="Ellipse 12"/>
          <p:cNvSpPr/>
          <p:nvPr/>
        </p:nvSpPr>
        <p:spPr>
          <a:xfrm>
            <a:off x="6029826" y="2680113"/>
            <a:ext cx="457200" cy="2165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6029826" y="3157366"/>
            <a:ext cx="457200" cy="2165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6029826" y="3650660"/>
            <a:ext cx="457200" cy="2165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6029826" y="4127913"/>
            <a:ext cx="457200" cy="2165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6029826" y="4613187"/>
            <a:ext cx="457200" cy="2165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6029826" y="5090440"/>
            <a:ext cx="457200" cy="2165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6029826" y="5551650"/>
            <a:ext cx="457200" cy="2165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3719113" y="6461390"/>
            <a:ext cx="457200" cy="2165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–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Les variables métriques</a:t>
            </a:r>
            <a:endParaRPr lang="fr-FR" sz="2000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71383"/>
            <a:ext cx="897100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è"/>
            </a:pPr>
            <a:r>
              <a:rPr lang="fr-FR" sz="12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Pour info au cas où on te le demande :</a:t>
            </a:r>
          </a:p>
          <a:p>
            <a:pPr>
              <a:lnSpc>
                <a:spcPct val="150000"/>
              </a:lnSpc>
              <a:buFont typeface="Wingdings" pitchFamily="2" charset="2"/>
              <a:buChar char="è"/>
            </a:pPr>
            <a:endParaRPr lang="fr-FR" sz="12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è"/>
            </a:pP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La normalité des variables métriques (âges/durées) a été testée. Il est en effet nécessaire de savoir si  la distribution de ces variables suit une loi Normale car le choix des tests effectués par la suite en dépend.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è"/>
            </a:pP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Ainsi, des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tests de Kolmogorov-Smirnov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ont été réalisés sur ces variables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q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ui suivent bien des lois Normales (à l’exception de la durée de surdité profonde qui présente de plus fortes déviations vis-à-vis de la loi Normale que les autres).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Ce test de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Kolmogorov-Smirnov étant peu robuste aux petits échantillons , le test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de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Shapiro-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Wilk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, plus adéquat aux échantillons de moins de 50 individus, a été utilisé pour valider la normalité de variables. Il apparait que toutes les distributions sont normales hormis la durée de surdité profonde.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è"/>
            </a:pP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La normalité de nos variables nous autorise à utiliser les tests effectués tels que le T de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Student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de comparaison de moyennes.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è"/>
            </a:pP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En cas de non normalité, il est possible de recourir au test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de Mann-Whitney 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U qui lui aussi statue à une indépendance entre les variables (pas de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diff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. stat. Car </a:t>
            </a:r>
            <a:r>
              <a:rPr lang="fr-FR" sz="12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Sig</a:t>
            </a:r>
            <a:r>
              <a:rPr lang="fr-FR" sz="12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&gt;0,05) :</a:t>
            </a:r>
            <a:endParaRPr lang="fr-FR" sz="12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è"/>
            </a:pPr>
            <a:endParaRPr lang="fr-FR" sz="1200" dirty="0"/>
          </a:p>
        </p:txBody>
      </p:sp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1467853" y="4875998"/>
          <a:ext cx="6681535" cy="1829524"/>
        </p:xfrm>
        <a:graphic>
          <a:graphicData uri="http://schemas.openxmlformats.org/drawingml/2006/table">
            <a:tbl>
              <a:tblPr/>
              <a:tblGrid>
                <a:gridCol w="1758200"/>
                <a:gridCol w="703403"/>
                <a:gridCol w="702917"/>
                <a:gridCol w="703403"/>
                <a:gridCol w="703403"/>
                <a:gridCol w="703403"/>
                <a:gridCol w="703403"/>
                <a:gridCol w="703403"/>
              </a:tblGrid>
              <a:tr h="170996">
                <a:tc gridSpan="8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Test </a:t>
                      </a:r>
                      <a:r>
                        <a:rPr lang="fr-FR" sz="7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r>
                        <a:rPr lang="fr-FR" sz="700" b="1" baseline="300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fr-FR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0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Intelligibilité IC Lafon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Intelligibilte IC Phrases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 profonde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DuréeSprfde_Annees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99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Mann-Whitney U</a:t>
                      </a:r>
                      <a:endParaRPr lang="fr-FR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55,000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55,500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53,500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42,000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099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Wilcoxon W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164,000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161,000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191,000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191,500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81,500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178,000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182,000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099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Z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-1,873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-,816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-,067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-,033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-,167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-,937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-,670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099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Asymp. Sig. (2-tailed)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,061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,414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,947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,973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,867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,349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,503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099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Exact Sig. [2*(1-tailed Sig.)]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,065</a:t>
                      </a:r>
                      <a:r>
                        <a:rPr lang="fr-FR" sz="7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,447</a:t>
                      </a:r>
                      <a:r>
                        <a:rPr lang="fr-FR" sz="7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,974</a:t>
                      </a:r>
                      <a:r>
                        <a:rPr lang="fr-FR" sz="7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,974</a:t>
                      </a:r>
                      <a:r>
                        <a:rPr lang="fr-FR" sz="7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,871</a:t>
                      </a:r>
                      <a:r>
                        <a:rPr lang="fr-FR" sz="7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,376</a:t>
                      </a:r>
                      <a:r>
                        <a:rPr lang="fr-FR" sz="7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7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,535</a:t>
                      </a:r>
                      <a:r>
                        <a:rPr lang="fr-FR" sz="7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566" marR="14566" marT="14566" marB="1456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– </a:t>
            </a:r>
            <a:endParaRPr lang="fr-FR" sz="2000" b="1" i="1" u="sng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/>
            <a:endParaRPr lang="fr-FR" sz="2000" b="1" i="1" u="sng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/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Cas des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variables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nominales</a:t>
            </a:r>
            <a:endParaRPr lang="fr-FR" sz="2000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–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TDM * Sexe</a:t>
            </a:r>
            <a:endParaRPr lang="fr-FR" sz="2000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40530" y="1832050"/>
          <a:ext cx="5565082" cy="4245587"/>
        </p:xfrm>
        <a:graphic>
          <a:graphicData uri="http://schemas.openxmlformats.org/drawingml/2006/table">
            <a:tbl>
              <a:tblPr/>
              <a:tblGrid>
                <a:gridCol w="858579"/>
                <a:gridCol w="858579"/>
                <a:gridCol w="1889819"/>
                <a:gridCol w="985169"/>
                <a:gridCol w="486468"/>
                <a:gridCol w="486468"/>
              </a:tblGrid>
              <a:tr h="231769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 TDM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1769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Sexe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28,6%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43,5%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34,8%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43,5%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-,6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71,4%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56,5%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21,7%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34,8%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56,5%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769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fr-FR" sz="10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within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TDM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30,4%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69,6%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365391" y="2369972"/>
            <a:ext cx="21659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stat. </a:t>
            </a:r>
            <a:endParaRPr lang="fr-F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–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TDM * Insertion partielle ou totale</a:t>
            </a:r>
            <a:endParaRPr lang="fr-FR" sz="2000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40530" y="1832050"/>
          <a:ext cx="5565082" cy="4296031"/>
        </p:xfrm>
        <a:graphic>
          <a:graphicData uri="http://schemas.openxmlformats.org/drawingml/2006/table">
            <a:tbl>
              <a:tblPr/>
              <a:tblGrid>
                <a:gridCol w="858579"/>
                <a:gridCol w="858579"/>
                <a:gridCol w="1889819"/>
                <a:gridCol w="985169"/>
                <a:gridCol w="486468"/>
                <a:gridCol w="486468"/>
              </a:tblGrid>
              <a:tr h="231769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1769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Insertion partielle/totale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Partielle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87,5%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60,9%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769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69,6%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365391" y="2369972"/>
            <a:ext cx="21659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stat. </a:t>
            </a:r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–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TDM * </a:t>
            </a:r>
            <a:r>
              <a:rPr lang="fr-FR" sz="2000" b="1" i="1" u="sng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Eléctrode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désactivées</a:t>
            </a:r>
            <a:endParaRPr lang="fr-FR" sz="2000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40530" y="1832050"/>
          <a:ext cx="5565082" cy="4296031"/>
        </p:xfrm>
        <a:graphic>
          <a:graphicData uri="http://schemas.openxmlformats.org/drawingml/2006/table">
            <a:tbl>
              <a:tblPr/>
              <a:tblGrid>
                <a:gridCol w="858579"/>
                <a:gridCol w="858579"/>
                <a:gridCol w="1889819"/>
                <a:gridCol w="985169"/>
                <a:gridCol w="486468"/>
                <a:gridCol w="486468"/>
              </a:tblGrid>
              <a:tr h="231769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1769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électrodes désactivées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57,1%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68,8%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65,2%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65,2%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42,9%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769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69,6%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365391" y="2369972"/>
            <a:ext cx="21659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stat. </a:t>
            </a:r>
            <a:endParaRPr lang="fr-F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–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TDM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Complications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post opératoire</a:t>
            </a:r>
          </a:p>
          <a:p>
            <a:pPr marL="457200" indent="-457200"/>
            <a:endParaRPr lang="fr-FR" sz="2000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40530" y="1832050"/>
          <a:ext cx="5565082" cy="4296031"/>
        </p:xfrm>
        <a:graphic>
          <a:graphicData uri="http://schemas.openxmlformats.org/drawingml/2006/table">
            <a:tbl>
              <a:tblPr/>
              <a:tblGrid>
                <a:gridCol w="858579"/>
                <a:gridCol w="858579"/>
                <a:gridCol w="1889819"/>
                <a:gridCol w="985169"/>
                <a:gridCol w="486468"/>
                <a:gridCol w="486468"/>
              </a:tblGrid>
              <a:tr h="231769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1769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Rec_Complication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post opératoire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42,9%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62,5%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57,1%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26,1%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769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95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1076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69,6%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365391" y="2369972"/>
            <a:ext cx="21659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stat. </a:t>
            </a:r>
            <a:endParaRPr lang="fr-F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–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TDM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chirurgie antérieure</a:t>
            </a:r>
          </a:p>
          <a:p>
            <a:pPr marL="457200" indent="-457200"/>
            <a:endParaRPr lang="fr-FR" sz="2000" b="1" i="1" u="sng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/>
            <a:endParaRPr lang="fr-FR" sz="2000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40530" y="1832050"/>
          <a:ext cx="5565082" cy="4296031"/>
        </p:xfrm>
        <a:graphic>
          <a:graphicData uri="http://schemas.openxmlformats.org/drawingml/2006/table">
            <a:tbl>
              <a:tblPr/>
              <a:tblGrid>
                <a:gridCol w="858579"/>
                <a:gridCol w="858579"/>
                <a:gridCol w="1889819"/>
                <a:gridCol w="985169"/>
                <a:gridCol w="486468"/>
                <a:gridCol w="486468"/>
              </a:tblGrid>
              <a:tr h="231769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428" marR="15428" marT="15428" marB="154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1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1+2+3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TDM 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1769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chirurgie antérieure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62,5%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47,8%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47,8%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-1,3</a:t>
                      </a:r>
                      <a:endParaRPr lang="fr-FR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1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Rec_classification TDM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85,7%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52,2%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1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26,1%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26,1%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52,2%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7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1,2</a:t>
                      </a:r>
                      <a:endParaRPr lang="fr-FR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769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195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within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Rec_classification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TDM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1076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69,6%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291252" y="2023983"/>
            <a:ext cx="259325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fr-FR" sz="20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OUI !!</a:t>
            </a:r>
          </a:p>
          <a:p>
            <a:r>
              <a:rPr lang="fr-FR" sz="20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Lien stat </a:t>
            </a:r>
            <a:r>
              <a:rPr lang="fr-FR" sz="20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!(enfin !! )</a:t>
            </a:r>
          </a:p>
          <a:p>
            <a:r>
              <a:rPr lang="fr-FR" sz="20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On rejette l’hypothèse H0 selon laquelle les variables sont indépendantes.</a:t>
            </a:r>
          </a:p>
          <a:p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Il y a un lien entre les stades radio pré-</a:t>
            </a:r>
            <a:r>
              <a:rPr lang="fr-FR" sz="1100" b="1" i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opé</a:t>
            </a:r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et le fait d’avoir eu une </a:t>
            </a:r>
            <a:r>
              <a:rPr lang="fr-FR" sz="1100" b="1" i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chir</a:t>
            </a:r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antérieure. </a:t>
            </a:r>
          </a:p>
          <a:p>
            <a:endParaRPr lang="fr-FR" sz="11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  <a:sym typeface="Wingdings" pitchFamily="2" charset="2"/>
            </a:endParaRPr>
          </a:p>
          <a:p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Les </a:t>
            </a:r>
            <a:r>
              <a:rPr lang="fr-FR" sz="1100" b="1" i="1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résidus standardisés </a:t>
            </a:r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montrent que ce sont les 7 individus qui sont en TDM 1+2+3 qui contribuent le plus à l’existence de ce lien stat avec la présence de </a:t>
            </a:r>
            <a:r>
              <a:rPr lang="fr-FR" sz="1100" b="1" i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chir</a:t>
            </a:r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. antérieure.</a:t>
            </a:r>
            <a:endParaRPr lang="fr-FR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97043" y="1957851"/>
          <a:ext cx="8049126" cy="4057938"/>
        </p:xfrm>
        <a:graphic>
          <a:graphicData uri="http://schemas.openxmlformats.org/drawingml/2006/table">
            <a:tbl>
              <a:tblPr/>
              <a:tblGrid>
                <a:gridCol w="1317160"/>
                <a:gridCol w="1004337"/>
                <a:gridCol w="904400"/>
                <a:gridCol w="1004337"/>
                <a:gridCol w="1005046"/>
                <a:gridCol w="1005046"/>
                <a:gridCol w="904400"/>
                <a:gridCol w="904400"/>
              </a:tblGrid>
              <a:tr h="270340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Statistics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88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la surdité profonde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 profonde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Sprfde/implant (mois)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DuréeSprfde_Années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34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Valid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03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Missing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034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Moyenne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27,96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22,96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50,91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117,91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9,826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60,43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65645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Médiane </a:t>
                      </a:r>
                      <a:r>
                        <a:rPr lang="fr-FR" sz="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(valeur qui </a:t>
                      </a:r>
                      <a:r>
                        <a:rPr lang="fr-FR" sz="8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sépare l’échantillon </a:t>
                      </a:r>
                      <a:r>
                        <a:rPr lang="fr-FR" sz="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en </a:t>
                      </a:r>
                      <a:r>
                        <a:rPr lang="fr-FR" sz="8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groupes égaux)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84,00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7,000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61,00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034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Ecart Type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9,758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16,606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15,937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107,904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8,9920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12,820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034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Minimum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034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Maximum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84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396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85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034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Percentiles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25%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35,00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2,000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03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</a:t>
                      </a: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%=médiane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84,00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7,000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61,00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03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75%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65,00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192,00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16,000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71,00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70" marR="18170" marT="18170" marB="181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225" y="231034"/>
            <a:ext cx="859582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Corrélations des critères avec les stades radiologiques pré opératoires –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TDM </a:t>
            </a:r>
            <a:r>
              <a:rPr lang="fr-FR" sz="2000" b="1" i="1" u="sng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chirurgie antérieure</a:t>
            </a:r>
          </a:p>
          <a:p>
            <a:pPr marL="457200" indent="-457200"/>
            <a:endParaRPr lang="fr-FR" sz="2000" b="1" i="1" u="sng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/>
            <a:endParaRPr lang="fr-FR" sz="2000" u="sng" dirty="0" smtClean="0"/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694" y="1169100"/>
            <a:ext cx="80735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2 variables nominales  Test du Khi-2 sur le tableau croisé.</a:t>
            </a:r>
            <a:endParaRPr lang="fr-F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32887" y="2019204"/>
          <a:ext cx="5438774" cy="2367408"/>
        </p:xfrm>
        <a:graphic>
          <a:graphicData uri="http://schemas.openxmlformats.org/drawingml/2006/table">
            <a:tbl>
              <a:tblPr/>
              <a:tblGrid>
                <a:gridCol w="1345873"/>
                <a:gridCol w="647519"/>
                <a:gridCol w="646883"/>
                <a:gridCol w="932833"/>
                <a:gridCol w="932833"/>
                <a:gridCol w="932833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Chi-Square Tests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Value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Asymp. Sig. (2-sided)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Exact Sig. (2-sided)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Exact Sig. (1-sided)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Chi-Square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4,537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,033</a:t>
                      </a:r>
                      <a:endParaRPr lang="fr-FR" sz="11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Continuity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Correction</a:t>
                      </a:r>
                      <a:r>
                        <a:rPr lang="fr-FR" sz="900" baseline="300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2,810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,094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Likelihood Ratio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4,930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,026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Fisher's Exact Test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,069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,045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 of Valid Cases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6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a. 2 cells (50,0%) have expected count less than 5. The minimum expected count is 3,35.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gridSpan="6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b.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Computed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only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for a 2x2 table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44379" y="5017698"/>
            <a:ext cx="328361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Le lien stat entre ces deux variables est assez fort puisque le </a:t>
            </a:r>
            <a:r>
              <a:rPr lang="fr-FR" sz="1100" b="1" i="1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V de Cramer </a:t>
            </a:r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est à </a:t>
            </a:r>
            <a:r>
              <a:rPr lang="fr-FR" sz="1100" b="1" i="1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0,444.</a:t>
            </a:r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On peut dire de 44% des variations d’un des critères s’explique par les variations de l’autre variable.</a:t>
            </a:r>
            <a:endParaRPr lang="fr-FR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3433762" y="4483542"/>
          <a:ext cx="5476876" cy="2049594"/>
        </p:xfrm>
        <a:graphic>
          <a:graphicData uri="http://schemas.openxmlformats.org/drawingml/2006/table">
            <a:tbl>
              <a:tblPr/>
              <a:tblGrid>
                <a:gridCol w="1195193"/>
                <a:gridCol w="1012511"/>
                <a:gridCol w="875202"/>
                <a:gridCol w="875202"/>
                <a:gridCol w="759384"/>
                <a:gridCol w="759384"/>
              </a:tblGrid>
              <a:tr h="220346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Symmetric</a:t>
                      </a: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Measures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05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Value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Asymp. Std. Error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Approx. T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Approx. Sig.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84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Nominal by Nominal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Phi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-,444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,033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6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Cramer's V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B050"/>
                          </a:solidFill>
                          <a:latin typeface="Arial"/>
                          <a:ea typeface="Calibri"/>
                          <a:cs typeface="Times New Roman"/>
                        </a:rPr>
                        <a:t>,444</a:t>
                      </a:r>
                      <a:endParaRPr lang="fr-FR" sz="1200" b="1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,033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Ordinal by Ordinal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Kendall's tau-b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-,444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,169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-2,427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684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 of Valid Cases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0346">
                <a:tc gridSpan="6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a. Not assuming the null hypothesis.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0346">
                <a:tc gridSpan="6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b.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Using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the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asymptotic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standard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error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assuming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the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null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hypothesis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72979" y="1711138"/>
            <a:ext cx="81987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fr-FR" sz="11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Il y a un lien car la P-Value du  Khi-2 est </a:t>
            </a:r>
            <a:r>
              <a:rPr lang="fr-FR" sz="11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inférieure à 0,05</a:t>
            </a:r>
            <a:endParaRPr lang="fr-FR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35643" y="1493249"/>
          <a:ext cx="3313118" cy="3612642"/>
        </p:xfrm>
        <a:graphic>
          <a:graphicData uri="http://schemas.openxmlformats.org/drawingml/2006/table">
            <a:tbl>
              <a:tblPr/>
              <a:tblGrid>
                <a:gridCol w="410366"/>
                <a:gridCol w="651330"/>
                <a:gridCol w="651330"/>
                <a:gridCol w="779360"/>
                <a:gridCol w="820732"/>
              </a:tblGrid>
              <a:tr h="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Effectif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Cumulative 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1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Valid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 ans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26,1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34,8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39,1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47,8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52,2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65,2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69,6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73,9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78,3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82,6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143432" y="1493249"/>
          <a:ext cx="3114747" cy="4262312"/>
        </p:xfrm>
        <a:graphic>
          <a:graphicData uri="http://schemas.openxmlformats.org/drawingml/2006/table">
            <a:tbl>
              <a:tblPr/>
              <a:tblGrid>
                <a:gridCol w="385796"/>
                <a:gridCol w="612332"/>
                <a:gridCol w="612332"/>
                <a:gridCol w="732696"/>
                <a:gridCol w="771591"/>
              </a:tblGrid>
              <a:tr h="184109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durée vers la surdité profonde</a:t>
                      </a:r>
                      <a:endParaRPr lang="fr-FR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2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Frequency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Percent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Cumulative Percent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109">
                <a:tc rowSpan="1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Valid</a:t>
                      </a:r>
                      <a:endParaRPr lang="fr-FR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 </a:t>
                      </a: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ans</a:t>
                      </a:r>
                      <a:endParaRPr lang="fr-FR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13,0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26,1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34,8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39,1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43,5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47,8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52,2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56,5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65,2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69,6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34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73,9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78,3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87,0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91,3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44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56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100,0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35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Total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100,0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09073" y="5180873"/>
            <a:ext cx="3886201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200" dirty="0" smtClean="0">
                <a:ea typeface="Calibri"/>
                <a:cs typeface="Times New Roman"/>
              </a:rPr>
              <a:t>En moyenne, instauration de la surdité à 28 ans (voir page précédente). La </a:t>
            </a:r>
            <a:r>
              <a:rPr lang="fr-FR" sz="1200" dirty="0" smtClean="0">
                <a:highlight>
                  <a:srgbClr val="FFFF00"/>
                </a:highlight>
                <a:ea typeface="Calibri"/>
                <a:cs typeface="Times New Roman"/>
              </a:rPr>
              <a:t>médiane</a:t>
            </a:r>
            <a:r>
              <a:rPr lang="fr-FR" sz="1200" dirty="0" smtClean="0">
                <a:ea typeface="Calibri"/>
                <a:cs typeface="Times New Roman"/>
              </a:rPr>
              <a:t> est à 29 ans, c’est-à-dire qu’il y a autant de patients qui sont devenus sourds en dessous de 29 ans, qu’au-dessus de 29 ans dans l’échantillon.</a:t>
            </a:r>
            <a:endParaRPr lang="fr-FR" sz="1200" dirty="0"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860189" y="1541376"/>
          <a:ext cx="3114747" cy="4262312"/>
        </p:xfrm>
        <a:graphic>
          <a:graphicData uri="http://schemas.openxmlformats.org/drawingml/2006/table">
            <a:tbl>
              <a:tblPr/>
              <a:tblGrid>
                <a:gridCol w="385796"/>
                <a:gridCol w="612332"/>
                <a:gridCol w="612332"/>
                <a:gridCol w="732696"/>
                <a:gridCol w="771591"/>
              </a:tblGrid>
              <a:tr h="184109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Age instauration surdité profonde</a:t>
                      </a:r>
                      <a:endParaRPr lang="fr-FR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2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Frequency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Percent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Cumulative Percent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109">
                <a:tc rowSpan="1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Valid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28 ans</a:t>
                      </a:r>
                      <a:endParaRPr lang="fr-FR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29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13,0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17,4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35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26,1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30,4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39,1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44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43,5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47,8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52,2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54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60,9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55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69,6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73,9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65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82,6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87,0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91,3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74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95,7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41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84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100,0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35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Total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100,0</a:t>
                      </a:r>
                      <a:endParaRPr lang="fr-FR" sz="9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7909" marR="17909" marT="17909" marB="179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911390" y="1541376"/>
          <a:ext cx="3313118" cy="3735324"/>
        </p:xfrm>
        <a:graphic>
          <a:graphicData uri="http://schemas.openxmlformats.org/drawingml/2006/table">
            <a:tbl>
              <a:tblPr/>
              <a:tblGrid>
                <a:gridCol w="410366"/>
                <a:gridCol w="651330"/>
                <a:gridCol w="651330"/>
                <a:gridCol w="779360"/>
                <a:gridCol w="820732"/>
              </a:tblGrid>
              <a:tr h="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Frequency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Percent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Cumulative Percent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1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Valid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ans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26,1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34,8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39,1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43,5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56,5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60,9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69,6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78,3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87,0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809223" y="1532586"/>
            <a:ext cx="7407498" cy="3103807"/>
          </a:xfrm>
          <a:prstGeom prst="roundRect">
            <a:avLst>
              <a:gd name="adj" fmla="val 1696"/>
            </a:avLst>
          </a:prstGeom>
          <a:gradFill flip="none" rotWithShape="1">
            <a:gsLst>
              <a:gs pos="40000">
                <a:schemeClr val="bg1">
                  <a:lumMod val="8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2498502" y="5293217"/>
            <a:ext cx="3580326" cy="100455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Graphique 6"/>
          <p:cNvGraphicFramePr/>
          <p:nvPr/>
        </p:nvGraphicFramePr>
        <p:xfrm>
          <a:off x="425003" y="1396999"/>
          <a:ext cx="8345510" cy="4875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06062" y="1245863"/>
            <a:ext cx="11352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Age </a:t>
            </a:r>
            <a:r>
              <a:rPr lang="fr-FR" sz="105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(en année)</a:t>
            </a:r>
            <a:endParaRPr lang="fr-FR" sz="105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5293216" y="1865289"/>
            <a:ext cx="2640169" cy="2024130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Dans notre échantillon, le patient moyen a été greffé à l’âge de 61 ans.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Il est devenu sourd à 28 ans et sourd profond à 51 ans. </a:t>
            </a:r>
          </a:p>
          <a:p>
            <a:pPr algn="ctr"/>
            <a:r>
              <a:rPr lang="fr-FR" sz="1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Il a attendu 10 ans avant d’être greffé.</a:t>
            </a:r>
            <a:endParaRPr lang="fr-FR" sz="12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" name="Groupe 12"/>
          <p:cNvGrpSpPr/>
          <p:nvPr/>
        </p:nvGrpSpPr>
        <p:grpSpPr>
          <a:xfrm>
            <a:off x="2094965" y="1782040"/>
            <a:ext cx="982852" cy="261610"/>
            <a:chOff x="2150774" y="1782040"/>
            <a:chExt cx="982852" cy="261610"/>
          </a:xfrm>
        </p:grpSpPr>
        <p:cxnSp>
          <p:nvCxnSpPr>
            <p:cNvPr id="11" name="Connecteur droit avec flèche 10"/>
            <p:cNvCxnSpPr/>
            <p:nvPr/>
          </p:nvCxnSpPr>
          <p:spPr>
            <a:xfrm rot="10800000">
              <a:off x="2150774" y="1931831"/>
              <a:ext cx="270456" cy="1588"/>
            </a:xfrm>
            <a:prstGeom prst="straightConnector1">
              <a:avLst/>
            </a:prstGeom>
            <a:ln w="19050">
              <a:solidFill>
                <a:srgbClr val="291F35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2379894" y="1782040"/>
              <a:ext cx="753732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291F35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Implant</a:t>
              </a:r>
              <a:endParaRPr lang="fr-FR" sz="1100" dirty="0">
                <a:solidFill>
                  <a:srgbClr val="291F35"/>
                </a:solidFill>
              </a:endParaRPr>
            </a:p>
          </p:txBody>
        </p:sp>
      </p:grpSp>
      <p:grpSp>
        <p:nvGrpSpPr>
          <p:cNvPr id="5" name="Groupe 13"/>
          <p:cNvGrpSpPr/>
          <p:nvPr/>
        </p:nvGrpSpPr>
        <p:grpSpPr>
          <a:xfrm>
            <a:off x="2094965" y="2230655"/>
            <a:ext cx="2444791" cy="261610"/>
            <a:chOff x="2150774" y="1782040"/>
            <a:chExt cx="2444791" cy="261610"/>
          </a:xfrm>
        </p:grpSpPr>
        <p:cxnSp>
          <p:nvCxnSpPr>
            <p:cNvPr id="15" name="Connecteur droit avec flèche 14"/>
            <p:cNvCxnSpPr/>
            <p:nvPr/>
          </p:nvCxnSpPr>
          <p:spPr>
            <a:xfrm rot="10800000">
              <a:off x="2150774" y="1931831"/>
              <a:ext cx="270456" cy="1588"/>
            </a:xfrm>
            <a:prstGeom prst="straightConnector1">
              <a:avLst/>
            </a:prstGeom>
            <a:ln w="19050">
              <a:solidFill>
                <a:srgbClr val="291F35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2379894" y="1782040"/>
              <a:ext cx="2215671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291F35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Début de la surdité profonde</a:t>
              </a:r>
              <a:endParaRPr lang="fr-FR" sz="1100" dirty="0">
                <a:solidFill>
                  <a:srgbClr val="291F35"/>
                </a:solidFill>
              </a:endParaRPr>
            </a:p>
          </p:txBody>
        </p:sp>
      </p:grpSp>
      <p:grpSp>
        <p:nvGrpSpPr>
          <p:cNvPr id="9" name="Groupe 16"/>
          <p:cNvGrpSpPr/>
          <p:nvPr/>
        </p:nvGrpSpPr>
        <p:grpSpPr>
          <a:xfrm>
            <a:off x="2094965" y="3245939"/>
            <a:ext cx="2271667" cy="261610"/>
            <a:chOff x="2150774" y="1782040"/>
            <a:chExt cx="2271667" cy="261610"/>
          </a:xfrm>
        </p:grpSpPr>
        <p:cxnSp>
          <p:nvCxnSpPr>
            <p:cNvPr id="18" name="Connecteur droit avec flèche 17"/>
            <p:cNvCxnSpPr/>
            <p:nvPr/>
          </p:nvCxnSpPr>
          <p:spPr>
            <a:xfrm rot="10800000">
              <a:off x="2150774" y="1931831"/>
              <a:ext cx="270456" cy="1588"/>
            </a:xfrm>
            <a:prstGeom prst="straightConnector1">
              <a:avLst/>
            </a:prstGeom>
            <a:ln w="19050">
              <a:solidFill>
                <a:srgbClr val="291F35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2379894" y="1782040"/>
              <a:ext cx="2042547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291F35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Début de la surdité simple</a:t>
              </a:r>
              <a:endParaRPr lang="fr-FR" sz="1100" dirty="0">
                <a:solidFill>
                  <a:srgbClr val="291F35"/>
                </a:solidFill>
              </a:endParaRPr>
            </a:p>
          </p:txBody>
        </p:sp>
      </p:grpSp>
      <p:sp>
        <p:nvSpPr>
          <p:cNvPr id="21" name="Accolade fermante 20"/>
          <p:cNvSpPr/>
          <p:nvPr/>
        </p:nvSpPr>
        <p:spPr>
          <a:xfrm>
            <a:off x="2125014" y="2446986"/>
            <a:ext cx="64394" cy="888643"/>
          </a:xfrm>
          <a:prstGeom prst="rightBrace">
            <a:avLst/>
          </a:prstGeom>
          <a:ln>
            <a:solidFill>
              <a:srgbClr val="291F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2181080" y="2781386"/>
            <a:ext cx="193354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100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Durée vers surdité profonde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187225" y="231034"/>
            <a:ext cx="687531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 - 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 patient moyen </a:t>
            </a:r>
            <a:endParaRPr lang="fr-FR" sz="2000" dirty="0" smtClean="0"/>
          </a:p>
          <a:p>
            <a:pPr lvl="1" indent="-457200">
              <a:lnSpc>
                <a:spcPct val="150000"/>
              </a:lnSpc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407931" y="1766521"/>
            <a:ext cx="567784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61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07931" y="2255802"/>
            <a:ext cx="567784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51 ans</a:t>
            </a:r>
            <a:endParaRPr lang="fr-FR" sz="9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809223" y="1532586"/>
            <a:ext cx="7407498" cy="3103807"/>
          </a:xfrm>
          <a:prstGeom prst="roundRect">
            <a:avLst>
              <a:gd name="adj" fmla="val 1696"/>
            </a:avLst>
          </a:prstGeom>
          <a:gradFill flip="none" rotWithShape="1">
            <a:gsLst>
              <a:gs pos="40000">
                <a:schemeClr val="bg1">
                  <a:lumMod val="8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2498502" y="5293217"/>
            <a:ext cx="3580326" cy="100455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Graphique 6"/>
          <p:cNvGraphicFramePr/>
          <p:nvPr/>
        </p:nvGraphicFramePr>
        <p:xfrm>
          <a:off x="425003" y="1396999"/>
          <a:ext cx="8345510" cy="4875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06062" y="1197735"/>
            <a:ext cx="11352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Age </a:t>
            </a:r>
            <a:r>
              <a:rPr lang="fr-FR" sz="105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(en année)</a:t>
            </a:r>
            <a:endParaRPr lang="fr-FR" sz="105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647904" y="4930462"/>
            <a:ext cx="134154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Patients </a:t>
            </a:r>
            <a:r>
              <a:rPr lang="fr-FR" sz="105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(du plus âgé au plus jeune)</a:t>
            </a:r>
            <a:endParaRPr lang="fr-FR" sz="105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7225" y="231034"/>
            <a:ext cx="687531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 - 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Détail des 23 patients</a:t>
            </a:r>
            <a:endParaRPr lang="fr-FR" sz="2000" dirty="0" smtClean="0"/>
          </a:p>
          <a:p>
            <a:pPr lvl="1" indent="-457200">
              <a:lnSpc>
                <a:spcPct val="150000"/>
              </a:lnSpc>
            </a:pPr>
            <a:endParaRPr lang="fr-FR" sz="1600" dirty="0" smtClean="0"/>
          </a:p>
          <a:p>
            <a:pPr lvl="1" indent="-457200">
              <a:lnSpc>
                <a:spcPct val="150000"/>
              </a:lnSpc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453138" y="1166366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8" name="Graphique 7"/>
          <p:cNvGraphicFramePr/>
          <p:nvPr/>
        </p:nvGraphicFramePr>
        <p:xfrm>
          <a:off x="441164" y="22991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4876748" y="1166366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Graphique 11"/>
          <p:cNvGraphicFramePr/>
          <p:nvPr/>
        </p:nvGraphicFramePr>
        <p:xfrm>
          <a:off x="4864774" y="22991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187225" y="231034"/>
            <a:ext cx="68753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Autres critères</a:t>
            </a: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1675" y="1166378"/>
            <a:ext cx="6222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Sexe</a:t>
            </a:r>
            <a:endParaRPr lang="fr-FR" sz="1400" dirty="0"/>
          </a:p>
        </p:txBody>
      </p:sp>
      <p:sp>
        <p:nvSpPr>
          <p:cNvPr id="14" name="Rectangle 13"/>
          <p:cNvSpPr/>
          <p:nvPr/>
        </p:nvSpPr>
        <p:spPr>
          <a:xfrm>
            <a:off x="4889351" y="1166378"/>
            <a:ext cx="18485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Classification TDM</a:t>
            </a:r>
            <a:endParaRPr lang="fr-FR" sz="1400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453138" y="3051300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Graphique 15"/>
          <p:cNvGraphicFramePr/>
          <p:nvPr/>
        </p:nvGraphicFramePr>
        <p:xfrm>
          <a:off x="441164" y="209078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Rectangle 16"/>
          <p:cNvSpPr/>
          <p:nvPr/>
        </p:nvSpPr>
        <p:spPr>
          <a:xfrm>
            <a:off x="441675" y="3051312"/>
            <a:ext cx="3897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Insertion partielle ou totale d’électrodes </a:t>
            </a:r>
            <a:endParaRPr lang="fr-FR" sz="1400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4876748" y="3051300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9" name="Graphique 18"/>
          <p:cNvGraphicFramePr/>
          <p:nvPr/>
        </p:nvGraphicFramePr>
        <p:xfrm>
          <a:off x="4864774" y="209078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Rectangle 19"/>
          <p:cNvSpPr/>
          <p:nvPr/>
        </p:nvSpPr>
        <p:spPr>
          <a:xfrm>
            <a:off x="4889351" y="3051312"/>
            <a:ext cx="22381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Electrodes désactivées</a:t>
            </a:r>
            <a:endParaRPr lang="fr-FR" sz="1400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457127" y="4980420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2" name="Graphique 21"/>
          <p:cNvGraphicFramePr/>
          <p:nvPr/>
        </p:nvGraphicFramePr>
        <p:xfrm>
          <a:off x="445153" y="401990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3" name="Rectangle 22"/>
          <p:cNvSpPr/>
          <p:nvPr/>
        </p:nvSpPr>
        <p:spPr>
          <a:xfrm>
            <a:off x="445664" y="4980432"/>
            <a:ext cx="24561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Stimulation du nerf facial</a:t>
            </a:r>
            <a:endParaRPr lang="fr-FR" sz="1400" dirty="0"/>
          </a:p>
        </p:txBody>
      </p:sp>
      <p:sp>
        <p:nvSpPr>
          <p:cNvPr id="24" name="Rectangle à coins arrondis 23"/>
          <p:cNvSpPr/>
          <p:nvPr/>
        </p:nvSpPr>
        <p:spPr>
          <a:xfrm>
            <a:off x="4880737" y="4980420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5" name="Graphique 24"/>
          <p:cNvGraphicFramePr/>
          <p:nvPr/>
        </p:nvGraphicFramePr>
        <p:xfrm>
          <a:off x="4868763" y="401990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6" name="Rectangle 25"/>
          <p:cNvSpPr/>
          <p:nvPr/>
        </p:nvSpPr>
        <p:spPr>
          <a:xfrm>
            <a:off x="4893340" y="4980432"/>
            <a:ext cx="29658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complications post opératoires</a:t>
            </a:r>
            <a:endParaRPr lang="fr-FR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4761</Words>
  <Application>Microsoft Office PowerPoint</Application>
  <PresentationFormat>Affichage à l'écran (4:3)</PresentationFormat>
  <Paragraphs>1852</Paragraphs>
  <Slides>40</Slides>
  <Notes>21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Nicolas Curtelin</dc:creator>
  <cp:lastModifiedBy>Nicolas Curtelin</cp:lastModifiedBy>
  <cp:revision>48</cp:revision>
  <dcterms:created xsi:type="dcterms:W3CDTF">2011-09-02T20:20:03Z</dcterms:created>
  <dcterms:modified xsi:type="dcterms:W3CDTF">2011-09-04T21:08:34Z</dcterms:modified>
</cp:coreProperties>
</file>