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60" r:id="rId2"/>
    <p:sldId id="258" r:id="rId3"/>
    <p:sldId id="266" r:id="rId4"/>
    <p:sldId id="298" r:id="rId5"/>
    <p:sldId id="261" r:id="rId6"/>
    <p:sldId id="265" r:id="rId7"/>
    <p:sldId id="267" r:id="rId8"/>
    <p:sldId id="269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F3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500" autoAdjust="0"/>
  </p:normalViewPr>
  <p:slideViewPr>
    <p:cSldViewPr snapToGrid="0" showGuides="1">
      <p:cViewPr varScale="1">
        <p:scale>
          <a:sx n="75" d="100"/>
          <a:sy n="75" d="100"/>
        </p:scale>
        <p:origin x="-930" y="-84"/>
      </p:cViewPr>
      <p:guideLst>
        <p:guide orient="horz" pos="2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Feuille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4.7608553889605582E-2"/>
          <c:y val="2.8923421916381278E-2"/>
          <c:w val="0.87616027678655184"/>
          <c:h val="0.63817886769896603"/>
        </c:manualLayout>
      </c:layout>
      <c:barChart>
        <c:barDir val="col"/>
        <c:grouping val="stacked"/>
        <c:ser>
          <c:idx val="0"/>
          <c:order val="0"/>
          <c:tx>
            <c:strRef>
              <c:f>Feuil1!$B$1</c:f>
              <c:strCache>
                <c:ptCount val="1"/>
                <c:pt idx="0">
                  <c:v>Age d'instauration de la surdité</c:v>
                </c:pt>
              </c:strCache>
            </c:strRef>
          </c:tx>
          <c:dLbls>
            <c:dLbl>
              <c:idx val="0"/>
              <c:layout>
                <c:manualLayout>
                  <c:x val="1.3949455674600517E-17"/>
                  <c:y val="-0.11462538238375262"/>
                </c:manualLayout>
              </c:layout>
              <c:showVal val="1"/>
            </c:dLbl>
            <c:txPr>
              <a:bodyPr/>
              <a:lstStyle/>
              <a:p>
                <a:pPr>
                  <a:defRPr sz="1000" b="1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1"/>
                <c:pt idx="0">
                  <c:v>Patient Moyen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26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durée vers la surdité profonde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1"/>
                <c:pt idx="0">
                  <c:v>Patient Moyen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7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durée de la surdité profonde avant implant</c:v>
                </c:pt>
              </c:strCache>
            </c:strRef>
          </c:tx>
          <c:dLbls>
            <c:txPr>
              <a:bodyPr/>
              <a:lstStyle/>
              <a:p>
                <a:pPr algn="ctr">
                  <a:defRPr lang="fr-FR" sz="1000" b="1" i="0" u="none" strike="noStrike" kern="1200" baseline="0">
                    <a:solidFill>
                      <a:prstClr val="black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fr-FR"/>
              </a:p>
            </c:txPr>
            <c:showVal val="1"/>
          </c:dLbls>
          <c:cat>
            <c:strRef>
              <c:f>Feuil1!$A$2:$A$6</c:f>
              <c:strCache>
                <c:ptCount val="1"/>
                <c:pt idx="0">
                  <c:v>Patient Moyen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15</c:v>
                </c:pt>
              </c:numCache>
            </c:numRef>
          </c:val>
        </c:ser>
        <c:gapWidth val="34"/>
        <c:overlap val="100"/>
        <c:axId val="143703040"/>
        <c:axId val="144155392"/>
      </c:barChart>
      <c:catAx>
        <c:axId val="143703040"/>
        <c:scaling>
          <c:orientation val="minMax"/>
        </c:scaling>
        <c:axPos val="b"/>
        <c:tickLblPos val="nextTo"/>
        <c:txPr>
          <a:bodyPr/>
          <a:lstStyle/>
          <a:p>
            <a:pPr>
              <a:defRPr sz="1050" b="1">
                <a:latin typeface="Tahoma" pitchFamily="34" charset="0"/>
                <a:ea typeface="Tahoma" pitchFamily="34" charset="0"/>
                <a:cs typeface="Tahoma" pitchFamily="34" charset="0"/>
              </a:defRPr>
            </a:pPr>
            <a:endParaRPr lang="fr-FR"/>
          </a:p>
        </c:txPr>
        <c:crossAx val="144155392"/>
        <c:crosses val="autoZero"/>
        <c:auto val="1"/>
        <c:lblAlgn val="ctr"/>
        <c:lblOffset val="100"/>
      </c:catAx>
      <c:valAx>
        <c:axId val="144155392"/>
        <c:scaling>
          <c:orientation val="minMax"/>
        </c:scaling>
        <c:axPos val="l"/>
        <c:majorGridlines>
          <c:spPr>
            <a:ln>
              <a:solidFill>
                <a:schemeClr val="tx1">
                  <a:lumMod val="50000"/>
                  <a:lumOff val="50000"/>
                </a:scheme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1000"/>
            </a:pPr>
            <a:endParaRPr lang="fr-FR"/>
          </a:p>
        </c:txPr>
        <c:crossAx val="1437030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0062058084799672"/>
          <c:y val="0.80755161372969264"/>
          <c:w val="0.51058969600634152"/>
          <c:h val="0.19244838627030827"/>
        </c:manualLayout>
      </c:layout>
      <c:txPr>
        <a:bodyPr/>
        <a:lstStyle/>
        <a:p>
          <a:pPr>
            <a:defRPr sz="1100" b="1">
              <a:latin typeface="Tahoma" pitchFamily="34" charset="0"/>
              <a:ea typeface="Tahoma" pitchFamily="34" charset="0"/>
              <a:cs typeface="Tahoma" pitchFamily="34" charset="0"/>
            </a:defRPr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9"/>
          <c:w val="0.62578204782006153"/>
          <c:h val="0.89799168369887983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Homme</c:v>
                </c:pt>
                <c:pt idx="1">
                  <c:v>Femme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0.48</c:v>
                </c:pt>
                <c:pt idx="1">
                  <c:v>0.52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083"/>
          <c:y val="0.41768216548494685"/>
          <c:w val="0.22474679945448187"/>
          <c:h val="0.16463538622043833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027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0.32</c:v>
                </c:pt>
                <c:pt idx="1">
                  <c:v>0.68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105"/>
          <c:y val="0.41768216548494708"/>
          <c:w val="0.22474679945448195"/>
          <c:h val="0.16463538622043838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027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dLbl>
              <c:idx val="0"/>
              <c:layout>
                <c:manualLayout>
                  <c:x val="-6.1872891741559313E-2"/>
                  <c:y val="8.238980957576568E-2"/>
                </c:manualLayout>
              </c:layout>
              <c:showVal val="1"/>
            </c:dLbl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Partielles</c:v>
                </c:pt>
                <c:pt idx="1">
                  <c:v>Totales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0.12</c:v>
                </c:pt>
                <c:pt idx="1">
                  <c:v>0.88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5883163031319214"/>
          <c:y val="0.41768216548494708"/>
          <c:w val="0.30125240275001108"/>
          <c:h val="0.20414389695320659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083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OD</c:v>
                </c:pt>
                <c:pt idx="1">
                  <c:v>OG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0.56000000000000005</c:v>
                </c:pt>
                <c:pt idx="1">
                  <c:v>0.44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139"/>
          <c:y val="0.41768216548494735"/>
          <c:w val="0.224746799454482"/>
          <c:h val="0.16463538622043841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0337955186731563E-2"/>
          <c:y val="0.10200831630112098"/>
          <c:w val="0.62578204782006153"/>
          <c:h val="0.89799168369888127"/>
        </c:manualLayout>
      </c:layout>
      <c:pie3D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explosion val="25"/>
          <c:dPt>
            <c:idx val="0"/>
            <c:explosion val="0"/>
          </c:dPt>
          <c:dLbls>
            <c:txPr>
              <a:bodyPr/>
              <a:lstStyle/>
              <a:p>
                <a:pPr>
                  <a:defRPr b="1"/>
                </a:pPr>
                <a:endParaRPr lang="fr-FR"/>
              </a:p>
            </c:txPr>
            <c:showVal val="1"/>
            <c:showLeaderLines val="1"/>
          </c:dLbls>
          <c:cat>
            <c:strRef>
              <c:f>Feuil1!$A$2:$A$3</c:f>
              <c:strCache>
                <c:ptCount val="2"/>
                <c:pt idx="0">
                  <c:v>OUI</c:v>
                </c:pt>
                <c:pt idx="1">
                  <c:v>NON</c:v>
                </c:pt>
              </c:strCache>
            </c:strRef>
          </c:cat>
          <c:val>
            <c:numRef>
              <c:f>Feuil1!$B$2:$B$3</c:f>
              <c:numCache>
                <c:formatCode>0%</c:formatCode>
                <c:ptCount val="2"/>
                <c:pt idx="0">
                  <c:v>0.2</c:v>
                </c:pt>
                <c:pt idx="1">
                  <c:v>0.8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3533723360872172"/>
          <c:y val="0.41768216548494758"/>
          <c:w val="0.22474679945448206"/>
          <c:h val="0.16463538622043841"/>
        </c:manualLayout>
      </c:layout>
      <c:txPr>
        <a:bodyPr/>
        <a:lstStyle/>
        <a:p>
          <a:pPr>
            <a:defRPr sz="1400" b="1"/>
          </a:pPr>
          <a:endParaRPr lang="fr-FR"/>
        </a:p>
      </c:txPr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DAFC-CCEA-4FFC-A58F-343151524A78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C2C2CF-539A-4B9B-BC02-82051B8675E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C2C2CF-539A-4B9B-BC02-82051B8675E5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25679-CB09-4CC5-8A59-5F2F6BFD8C63}" type="datetimeFigureOut">
              <a:rPr lang="fr-FR" smtClean="0"/>
              <a:pPr/>
              <a:t>26/09/2011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8720A-6182-435E-8CBA-AB0DFB39895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6" y="231034"/>
            <a:ext cx="8493135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lvl="1" indent="-457200">
              <a:buAutoNum type="arabicPeriod"/>
            </a:pPr>
            <a:r>
              <a:rPr lang="fr-FR" sz="14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IC </a:t>
            </a:r>
            <a:r>
              <a:rPr lang="fr-FR" sz="1400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endParaRPr lang="fr-FR" sz="1400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914400" lvl="1" indent="-457200">
              <a:buAutoNum type="arabicPeriod"/>
            </a:pPr>
            <a:r>
              <a:rPr lang="fr-FR" sz="14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</a:t>
            </a:r>
          </a:p>
          <a:p>
            <a:pPr marL="914400" lvl="1" indent="-457200">
              <a:buAutoNum type="arabicPeriod"/>
            </a:pPr>
            <a:r>
              <a:rPr lang="fr-FR" sz="14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Autres critères</a:t>
            </a: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l’intelligibilité</a:t>
            </a: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Tx/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ossifications pré op </a:t>
            </a: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(&lt;50/&gt;50)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Insertion partielle/totale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4771" y="5883193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(Khi-2)</a:t>
            </a:r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943780" y="1332226"/>
          <a:ext cx="5256439" cy="4193548"/>
        </p:xfrm>
        <a:graphic>
          <a:graphicData uri="http://schemas.openxmlformats.org/drawingml/2006/table">
            <a:tbl>
              <a:tblPr/>
              <a:tblGrid>
                <a:gridCol w="1225701"/>
                <a:gridCol w="1225701"/>
                <a:gridCol w="1225701"/>
                <a:gridCol w="534961"/>
                <a:gridCol w="533958"/>
                <a:gridCol w="510417"/>
              </a:tblGrid>
              <a:tr h="232803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28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2803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Insertion partielle/totale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88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28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96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8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88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28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96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803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884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280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(&lt;60/&gt;60)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Insertion partielle/totale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4771" y="5883193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(Khi-2)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943780" y="1332226"/>
          <a:ext cx="5256439" cy="4193548"/>
        </p:xfrm>
        <a:graphic>
          <a:graphicData uri="http://schemas.openxmlformats.org/drawingml/2006/table">
            <a:tbl>
              <a:tblPr/>
              <a:tblGrid>
                <a:gridCol w="1225701"/>
                <a:gridCol w="1225701"/>
                <a:gridCol w="1225701"/>
                <a:gridCol w="534961"/>
                <a:gridCol w="533958"/>
                <a:gridCol w="510417"/>
              </a:tblGrid>
              <a:tr h="232803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288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9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32803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Insertion partielle/totale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88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28,6%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28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96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8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88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71,4%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280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91,7%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966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2803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42884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3280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 startAt="2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(50/50) * Ages et durées de surdité</a:t>
            </a:r>
          </a:p>
          <a:p>
            <a:pPr marL="457200" indent="-457200">
              <a:lnSpc>
                <a:spcPct val="150000"/>
              </a:lnSpc>
              <a:buAutoNum type="arabicPeriod" startAt="2"/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</a:t>
            </a:r>
            <a:r>
              <a:rPr lang="fr-FR" sz="16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Recap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moyennes dans chaque groupe :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885825" y="2095500"/>
          <a:ext cx="5762552" cy="2902712"/>
        </p:xfrm>
        <a:graphic>
          <a:graphicData uri="http://schemas.openxmlformats.org/drawingml/2006/table">
            <a:tbl>
              <a:tblPr/>
              <a:tblGrid>
                <a:gridCol w="1425697"/>
                <a:gridCol w="1193800"/>
                <a:gridCol w="593798"/>
                <a:gridCol w="838885"/>
                <a:gridCol w="855186"/>
                <a:gridCol w="855186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Statistics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38,75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13,937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6,969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23,50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21,461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4,799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S. Prfde (Année)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20,000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10,000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6,65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16,589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3,709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d'instauration surd. prfde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48,75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9,708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4,854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30,20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21,715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4,856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102,50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138,276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69,138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202,65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228,474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51,088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57,25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10,275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5,138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17,312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3,871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Ages et durées de surdité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95301" y="655051"/>
          <a:ext cx="8191499" cy="5797322"/>
        </p:xfrm>
        <a:graphic>
          <a:graphicData uri="http://schemas.openxmlformats.org/drawingml/2006/table">
            <a:tbl>
              <a:tblPr/>
              <a:tblGrid>
                <a:gridCol w="1793306"/>
                <a:gridCol w="1806006"/>
                <a:gridCol w="508469"/>
                <a:gridCol w="508117"/>
                <a:gridCol w="431231"/>
                <a:gridCol w="488412"/>
                <a:gridCol w="508469"/>
                <a:gridCol w="508469"/>
                <a:gridCol w="508469"/>
                <a:gridCol w="533651"/>
                <a:gridCol w="596900"/>
              </a:tblGrid>
              <a:tr h="190420">
                <a:tc gridSpan="1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Independent </a:t>
                      </a:r>
                      <a:r>
                        <a:rPr lang="fr-FR" sz="105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Samples</a:t>
                      </a:r>
                      <a:r>
                        <a:rPr lang="fr-FR" sz="105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Test</a:t>
                      </a:r>
                      <a:endParaRPr lang="fr-FR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0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Levene's Test for Equality of Variances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t-test for Equality of Means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0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95% Confidence Interval of the Difference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92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Difference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Difference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Lower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Upper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</a:t>
                      </a:r>
                      <a:r>
                        <a:rPr lang="fr-FR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variances </a:t>
                      </a:r>
                      <a:r>
                        <a:rPr lang="fr-FR" sz="105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assumed</a:t>
                      </a:r>
                      <a:endParaRPr lang="fr-FR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2,444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,132</a:t>
                      </a:r>
                      <a:endParaRPr lang="fr-FR" sz="105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1,352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,190</a:t>
                      </a:r>
                      <a:endParaRPr lang="fr-FR" sz="10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15,250</a:t>
                      </a:r>
                      <a:endParaRPr lang="fr-FR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11,282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-8,147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38,647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84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1,802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6,296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,119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15,250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8,461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-5,220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35,720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42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S. Prfde (Année)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,544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,469</a:t>
                      </a:r>
                      <a:endParaRPr lang="fr-FR" sz="105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,358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,724</a:t>
                      </a:r>
                      <a:endParaRPr lang="fr-FR" sz="10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3,350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9,363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-16,067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22,767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49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,314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3,871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,770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3,350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10,666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-26,657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33,357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d'instauration surd. prfde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3,207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,087</a:t>
                      </a:r>
                      <a:endParaRPr lang="fr-FR" sz="105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1,652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,113</a:t>
                      </a:r>
                      <a:endParaRPr lang="fr-FR" sz="10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18,550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11,226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-4,732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41,832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84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2,702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10,368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,022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18,550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6,866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3,325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33,775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2,761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,111</a:t>
                      </a:r>
                      <a:endParaRPr lang="fr-FR" sz="105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-,837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,411</a:t>
                      </a:r>
                      <a:endParaRPr lang="fr-FR" sz="10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-100,150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119,611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-348,208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147,908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204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-1,165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6,848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,283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-100,150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85,966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-304,344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104,044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1,303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,266</a:t>
                      </a:r>
                      <a:endParaRPr lang="fr-FR" sz="105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1,116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,277</a:t>
                      </a:r>
                      <a:endParaRPr lang="fr-FR" sz="105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10,100</a:t>
                      </a:r>
                      <a:endParaRPr lang="fr-FR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9,054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-8,677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28,877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84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5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1,570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7,016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,160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10,100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6,433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-5,104</a:t>
                      </a:r>
                      <a:endParaRPr lang="fr-FR" sz="105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5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25,304</a:t>
                      </a:r>
                      <a:endParaRPr lang="fr-FR" sz="105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0828" marR="10828" marT="10828" marB="1082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27370" y="1707634"/>
            <a:ext cx="34579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Aucun liens, fils unique !</a:t>
            </a:r>
          </a:p>
          <a:p>
            <a:pPr>
              <a:buFont typeface="Wingdings" pitchFamily="2" charset="2"/>
              <a:buChar char="è"/>
            </a:pPr>
            <a:r>
              <a:rPr lang="fr-FR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Les moyennes sont égales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 startAt="2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 (60/60) * Ages et durées de surdité</a:t>
            </a:r>
          </a:p>
          <a:p>
            <a:pPr marL="457200" indent="-457200">
              <a:lnSpc>
                <a:spcPct val="150000"/>
              </a:lnSpc>
              <a:buAutoNum type="arabicPeriod" startAt="2"/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</a:t>
            </a:r>
            <a:r>
              <a:rPr lang="fr-FR" sz="16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Recap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moyennes dans chaque groupe :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885825" y="2095500"/>
          <a:ext cx="5762552" cy="2902712"/>
        </p:xfrm>
        <a:graphic>
          <a:graphicData uri="http://schemas.openxmlformats.org/drawingml/2006/table">
            <a:tbl>
              <a:tblPr/>
              <a:tblGrid>
                <a:gridCol w="1425697"/>
                <a:gridCol w="1193800"/>
                <a:gridCol w="593798"/>
                <a:gridCol w="838885"/>
                <a:gridCol w="855186"/>
                <a:gridCol w="855186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Group Statistics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20,033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7,572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26,47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21,923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5,317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S. Prfde (Année)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14,960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5,654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17,894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4,340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d'instauration surd. prfde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32,29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21,716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8,208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33,71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21,722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5,268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302,00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286,440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108,264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138,18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169,049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41,000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58,00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9,539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3,606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45,06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17,633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4,277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* Ages et durées de surdité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495301" y="655051"/>
          <a:ext cx="8191499" cy="5815155"/>
        </p:xfrm>
        <a:graphic>
          <a:graphicData uri="http://schemas.openxmlformats.org/drawingml/2006/table">
            <a:tbl>
              <a:tblPr/>
              <a:tblGrid>
                <a:gridCol w="1793306"/>
                <a:gridCol w="1806006"/>
                <a:gridCol w="508469"/>
                <a:gridCol w="508117"/>
                <a:gridCol w="431231"/>
                <a:gridCol w="488412"/>
                <a:gridCol w="508469"/>
                <a:gridCol w="508469"/>
                <a:gridCol w="508469"/>
                <a:gridCol w="533651"/>
                <a:gridCol w="596900"/>
              </a:tblGrid>
              <a:tr h="190420">
                <a:tc gridSpan="11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Independent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Samples</a:t>
                      </a: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Test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0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Levene's Test for Equality of Variances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t-test for Equality of Means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204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95% Confidence Interval of the Difference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925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Sig. (2-tailed)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 Difference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Error Difference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Lower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Upper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,133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,719</a:t>
                      </a:r>
                      <a:endParaRPr lang="fr-FR" sz="11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-,153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,880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-1,471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9,622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-21,424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18,483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84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-,159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12,259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,876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-1,471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9,252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-21,583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18,641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42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S. Prfde (Année)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,018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,896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-,012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,991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-,092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7,699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-16,059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15,874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4490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-,013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13,407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,990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-,092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7,128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-15,444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15,259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d'instauration surd. prfde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,094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,762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-,146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,886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-1,420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9,754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-21,649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18,809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84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-,146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11,247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,887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-1,420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9,753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-22,829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19,989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3,305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,083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1,756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,093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163,824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93,298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-29,666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357,313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52049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1,415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7,784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,196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163,824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115,768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-104,429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432,076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8411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2,023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,169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1,819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,083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12,941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7,114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-1,813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27,695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841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Equal variances not assumed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2,313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19,951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,031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12,941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5,594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1,271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24,611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27370" y="1707634"/>
            <a:ext cx="1003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idem</a:t>
            </a: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9900" y="1337939"/>
            <a:ext cx="687531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 Corrélations des critères avec ossifications pré op </a:t>
            </a:r>
          </a:p>
          <a:p>
            <a:pPr marL="457200" indent="-457200"/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78899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ossifications pré op </a:t>
            </a:r>
          </a:p>
          <a:p>
            <a:pPr marL="457200" indent="-457200">
              <a:lnSpc>
                <a:spcPct val="150000"/>
              </a:lnSpc>
            </a:pP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ossifications pré op *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(50/50)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04825" y="1319276"/>
          <a:ext cx="5314950" cy="4016248"/>
        </p:xfrm>
        <a:graphic>
          <a:graphicData uri="http://schemas.openxmlformats.org/drawingml/2006/table">
            <a:tbl>
              <a:tblPr/>
              <a:tblGrid>
                <a:gridCol w="1250787"/>
                <a:gridCol w="1250787"/>
                <a:gridCol w="1250787"/>
                <a:gridCol w="520863"/>
                <a:gridCol w="520863"/>
                <a:gridCol w="520863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2gpes_50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&lt;50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&gt;50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62,5%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93,8%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62,5%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26857" y="5479945"/>
            <a:ext cx="83472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Là on a presque un lien mais plutôt imputable au fait que 2 des 4 cases du tableau comptent moins de 5 individus qu’à une réelle dépendance entre ces 2 variables…</a:t>
            </a:r>
            <a:endParaRPr lang="fr-F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788997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ossifications pré op </a:t>
            </a:r>
          </a:p>
          <a:p>
            <a:pPr marL="457200" indent="-457200">
              <a:lnSpc>
                <a:spcPct val="150000"/>
              </a:lnSpc>
            </a:pP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ossifications pré op *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(60/60)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04825" y="1319276"/>
          <a:ext cx="5505613" cy="3406648"/>
        </p:xfrm>
        <a:graphic>
          <a:graphicData uri="http://schemas.openxmlformats.org/drawingml/2006/table">
            <a:tbl>
              <a:tblPr/>
              <a:tblGrid>
                <a:gridCol w="1250787"/>
                <a:gridCol w="1250787"/>
                <a:gridCol w="1441450"/>
                <a:gridCol w="520863"/>
                <a:gridCol w="520863"/>
                <a:gridCol w="520863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&lt;60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 smtClean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&gt;60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81,3%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252257" y="5060845"/>
            <a:ext cx="83472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…ceci est confirmé ici puisque le lien n’existe plus si on répartit mieux les individus entre les cases du tableau (7 personnes en &lt;60%).</a:t>
            </a: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788997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ossifications pré op </a:t>
            </a:r>
          </a:p>
          <a:p>
            <a:pPr marL="457200" indent="-457200">
              <a:lnSpc>
                <a:spcPct val="150000"/>
              </a:lnSpc>
            </a:pP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ossifications pré op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insertion partielle ou totale 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876425" y="1420876"/>
          <a:ext cx="5563881" cy="3406648"/>
        </p:xfrm>
        <a:graphic>
          <a:graphicData uri="http://schemas.openxmlformats.org/drawingml/2006/table">
            <a:tbl>
              <a:tblPr/>
              <a:tblGrid>
                <a:gridCol w="1268719"/>
                <a:gridCol w="1268719"/>
                <a:gridCol w="1441450"/>
                <a:gridCol w="528331"/>
                <a:gridCol w="528331"/>
                <a:gridCol w="528331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Insertion partielle/totale * ossification pré op Crosstabulation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Insertion partielle/totale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5,9%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75,0%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94,1%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88,0%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64,0%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88,0%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68,0%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910806" y="5306011"/>
            <a:ext cx="74248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Ici aussi on a une totale indépendance entre les variables :</a:t>
            </a:r>
          </a:p>
          <a:p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	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Qu’il y ait ossification pré op ou pas, on a de très grandes 	chances d’avoir eu une insertion totale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9900" y="1337939"/>
            <a:ext cx="68753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788997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3.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Corrélations des critères avec ossifications pré op </a:t>
            </a:r>
          </a:p>
          <a:p>
            <a:pPr marL="457200" indent="-457200">
              <a:lnSpc>
                <a:spcPct val="150000"/>
              </a:lnSpc>
            </a:pP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ossifications pré op </a:t>
            </a:r>
            <a:r>
              <a:rPr lang="fr-FR" sz="16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avec complications post op 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467811"/>
            <a:ext cx="45974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sz="14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On trouve un lien stat (Khi2=</a:t>
            </a:r>
            <a:r>
              <a:rPr lang="fr-FR" sz="1400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6,618</a:t>
            </a:r>
            <a:r>
              <a:rPr lang="fr-FR" sz="14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et p-value=0,01) mais plutôt imputable aux faibles effectifs.</a:t>
            </a:r>
          </a:p>
          <a:p>
            <a:pPr>
              <a:buFont typeface="Wingdings" pitchFamily="2" charset="2"/>
              <a:buChar char="è"/>
            </a:pPr>
            <a:r>
              <a:rPr lang="fr-FR" sz="14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Si on regarde les résidus standardisés, on constate que c’est la cellule </a:t>
            </a:r>
            <a:r>
              <a:rPr lang="fr-FR" sz="1400" b="1" dirty="0" smtClean="0">
                <a:solidFill>
                  <a:srgbClr val="0070C0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oui/oui</a:t>
            </a:r>
            <a:r>
              <a:rPr lang="fr-FR" sz="14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qui contribue le plus à l’existence de ce lien. </a:t>
            </a:r>
          </a:p>
          <a:p>
            <a:pPr>
              <a:buFont typeface="Wingdings" pitchFamily="2" charset="2"/>
              <a:buChar char="è"/>
            </a:pPr>
            <a:r>
              <a:rPr lang="fr-FR" sz="14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Le lien est fort car le V de Cramer=0,514. Une fois encore, attention aux interprétations en raison des effectifs faibles…</a:t>
            </a:r>
            <a:endParaRPr lang="fr-FR" sz="1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445000" y="4384040"/>
          <a:ext cx="4648200" cy="2372360"/>
        </p:xfrm>
        <a:graphic>
          <a:graphicData uri="http://schemas.openxmlformats.org/drawingml/2006/table">
            <a:tbl>
              <a:tblPr/>
              <a:tblGrid>
                <a:gridCol w="1496686"/>
                <a:gridCol w="647519"/>
                <a:gridCol w="332295"/>
                <a:gridCol w="482600"/>
                <a:gridCol w="698500"/>
                <a:gridCol w="990600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Chi-Square Tests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Value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df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Asymp. Sig. (2-sided)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Exact Sig. (2-sided)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Exact Sig. (1-sided)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Pearson Chi-Square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6,618</a:t>
                      </a:r>
                      <a:r>
                        <a:rPr lang="fr-FR" sz="900" baseline="30000" dirty="0">
                          <a:solidFill>
                            <a:srgbClr val="FF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</a:t>
                      </a:r>
                      <a:endParaRPr lang="fr-FR" sz="11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,010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Continuity Correction</a:t>
                      </a:r>
                      <a:r>
                        <a:rPr lang="fr-FR" sz="900" baseline="300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b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4,148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,042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Likelihood Ratio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6,323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Fisher's Exact Test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,023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 of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Cases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a. 2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cells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(50,0%) have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expected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count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less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than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5. The minimum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expected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count </a:t>
                      </a:r>
                      <a:r>
                        <a:rPr lang="fr-FR" sz="900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is</a:t>
                      </a: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 1,60.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377825" y="1179576"/>
          <a:ext cx="5563881" cy="3191388"/>
        </p:xfrm>
        <a:graphic>
          <a:graphicData uri="http://schemas.openxmlformats.org/drawingml/2006/table">
            <a:tbl>
              <a:tblPr/>
              <a:tblGrid>
                <a:gridCol w="1268719"/>
                <a:gridCol w="1268719"/>
                <a:gridCol w="1441450"/>
                <a:gridCol w="528331"/>
                <a:gridCol w="528331"/>
                <a:gridCol w="528331"/>
              </a:tblGrid>
              <a:tr h="169227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complication post op * ossification pré op </a:t>
                      </a: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Crosstabulation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7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Oui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69227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complication post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92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94,1%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92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64,0%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2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O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92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5,9%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922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21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70C0"/>
                          </a:solidFill>
                          <a:latin typeface="Arial"/>
                          <a:ea typeface="Calibri"/>
                          <a:cs typeface="Times New Roman"/>
                        </a:rPr>
                        <a:t>1,9</a:t>
                      </a:r>
                      <a:endParaRPr lang="fr-FR" sz="11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-1,3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227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922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ossification pré op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9227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68,0%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IC </a:t>
            </a:r>
            <a:r>
              <a:rPr lang="fr-FR" sz="1600" b="1" i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Lafon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228600" y="1075939"/>
          <a:ext cx="4496308" cy="5493522"/>
        </p:xfrm>
        <a:graphic>
          <a:graphicData uri="http://schemas.openxmlformats.org/drawingml/2006/table">
            <a:tbl>
              <a:tblPr/>
              <a:tblGrid>
                <a:gridCol w="1062037"/>
                <a:gridCol w="473285"/>
                <a:gridCol w="647526"/>
                <a:gridCol w="566316"/>
                <a:gridCol w="596380"/>
                <a:gridCol w="1150764"/>
              </a:tblGrid>
              <a:tr h="169825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b="1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LAFONT IC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128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Frequency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Percent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Valid Percent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Cumulative Percent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9825">
                <a:tc rowSpan="19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 err="1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Valid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8,3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12,5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38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16,7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8,3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58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29,2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68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33,3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74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37,5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8,0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8,3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45,8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50,0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84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12,5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66,7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85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70,8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88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75,0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79,2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96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83,3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98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8,3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91,7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982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8,3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100,0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483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Total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96,0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83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Missing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System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74830"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Total</a:t>
                      </a: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100,0</a:t>
                      </a: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dirty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3407" marR="13407" marT="13407" marB="1340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318125" y="618744"/>
          <a:ext cx="3061890" cy="1764605"/>
        </p:xfrm>
        <a:graphic>
          <a:graphicData uri="http://schemas.openxmlformats.org/drawingml/2006/table">
            <a:tbl>
              <a:tblPr/>
              <a:tblGrid>
                <a:gridCol w="1408510"/>
                <a:gridCol w="450850"/>
                <a:gridCol w="1202530"/>
              </a:tblGrid>
              <a:tr h="2186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062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Valid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62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Missing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62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err="1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Mean</a:t>
                      </a: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71,29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62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 err="1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Median</a:t>
                      </a: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81,50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62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Std. Deviation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28,437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62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Minimum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0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62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Maximum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978400" y="2434082"/>
          <a:ext cx="3886200" cy="1870774"/>
        </p:xfrm>
        <a:graphic>
          <a:graphicData uri="http://schemas.openxmlformats.org/drawingml/2006/table">
            <a:tbl>
              <a:tblPr/>
              <a:tblGrid>
                <a:gridCol w="469900"/>
                <a:gridCol w="609600"/>
                <a:gridCol w="586673"/>
                <a:gridCol w="804665"/>
                <a:gridCol w="627962"/>
                <a:gridCol w="787400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2gpes_50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Frequency</a:t>
                      </a: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Percent</a:t>
                      </a: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Valid Percent</a:t>
                      </a: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Cumulative Percent</a:t>
                      </a: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Valid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16,0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16,7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16,7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80,0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83,3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100,0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Total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24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96,0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100,0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Missing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System</a:t>
                      </a: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4,0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Total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</a:t>
                      </a: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1000" kern="1200" dirty="0">
                          <a:solidFill>
                            <a:srgbClr val="000000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100,0</a:t>
                      </a: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000" kern="1200" dirty="0">
                        <a:solidFill>
                          <a:srgbClr val="000000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5041900" y="4783582"/>
          <a:ext cx="3886200" cy="1913636"/>
        </p:xfrm>
        <a:graphic>
          <a:graphicData uri="http://schemas.openxmlformats.org/drawingml/2006/table">
            <a:tbl>
              <a:tblPr/>
              <a:tblGrid>
                <a:gridCol w="469900"/>
                <a:gridCol w="609600"/>
                <a:gridCol w="586673"/>
                <a:gridCol w="804665"/>
                <a:gridCol w="627962"/>
                <a:gridCol w="787400"/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2gpes_60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Frequency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Percent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 Percent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Cumulative Percent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3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28,0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68,0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70,8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96,0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Missing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System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889500" y="4302711"/>
            <a:ext cx="4051299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è"/>
            </a:pPr>
            <a:r>
              <a:rPr lang="fr-FR" sz="11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On a seulement 4 </a:t>
            </a:r>
            <a:r>
              <a:rPr lang="fr-FR" sz="1100" b="1" dirty="0" err="1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gugus</a:t>
            </a:r>
            <a:r>
              <a:rPr lang="fr-FR" sz="11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 en &lt;50% vs. 20 en +50%...</a:t>
            </a:r>
          </a:p>
          <a:p>
            <a:r>
              <a:rPr lang="fr-FR" sz="11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C’est trop léger pour faire des tests  c’est pourquoi je vais comparer les &lt;60/&gt;60% également…</a:t>
            </a:r>
            <a:endParaRPr lang="fr-FR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</a:t>
            </a: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384301" y="1739900"/>
          <a:ext cx="5943597" cy="2336800"/>
        </p:xfrm>
        <a:graphic>
          <a:graphicData uri="http://schemas.openxmlformats.org/drawingml/2006/table">
            <a:tbl>
              <a:tblPr/>
              <a:tblGrid>
                <a:gridCol w="832917"/>
                <a:gridCol w="851780"/>
                <a:gridCol w="851780"/>
                <a:gridCol w="851780"/>
                <a:gridCol w="851780"/>
                <a:gridCol w="851780"/>
                <a:gridCol w="85178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d'implantation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instauration surdité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vers S. Prfde (Année)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Age d'instauration surd. prfde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Durée Sprfde/implant (mois)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Valid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Missing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48,16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26,00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6,92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32,96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181,88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Median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38,00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84,00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Deviation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16,612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20,524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16,477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20,872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213,364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Minimum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Maximum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78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67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76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720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à coins arrondis 5"/>
          <p:cNvSpPr/>
          <p:nvPr/>
        </p:nvSpPr>
        <p:spPr>
          <a:xfrm>
            <a:off x="809223" y="1532586"/>
            <a:ext cx="7407498" cy="3103807"/>
          </a:xfrm>
          <a:prstGeom prst="roundRect">
            <a:avLst>
              <a:gd name="adj" fmla="val 1696"/>
            </a:avLst>
          </a:prstGeom>
          <a:gradFill flip="none" rotWithShape="1">
            <a:gsLst>
              <a:gs pos="4000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Rectangle à coins arrondis 2"/>
          <p:cNvSpPr/>
          <p:nvPr/>
        </p:nvSpPr>
        <p:spPr>
          <a:xfrm>
            <a:off x="2498502" y="5293217"/>
            <a:ext cx="3580326" cy="1004552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7" name="Graphique 6"/>
          <p:cNvGraphicFramePr/>
          <p:nvPr/>
        </p:nvGraphicFramePr>
        <p:xfrm>
          <a:off x="425003" y="1396999"/>
          <a:ext cx="8345510" cy="48750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206062" y="1245863"/>
            <a:ext cx="113524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Age </a:t>
            </a:r>
            <a:r>
              <a:rPr lang="fr-FR" sz="105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(en année)</a:t>
            </a:r>
            <a:endParaRPr lang="fr-FR" sz="105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" name="Groupe 12"/>
          <p:cNvGrpSpPr/>
          <p:nvPr/>
        </p:nvGrpSpPr>
        <p:grpSpPr>
          <a:xfrm>
            <a:off x="2094965" y="2023340"/>
            <a:ext cx="982852" cy="261610"/>
            <a:chOff x="2150774" y="1782040"/>
            <a:chExt cx="982852" cy="261610"/>
          </a:xfrm>
        </p:grpSpPr>
        <p:cxnSp>
          <p:nvCxnSpPr>
            <p:cNvPr id="11" name="Connecteur droit avec flèche 10"/>
            <p:cNvCxnSpPr/>
            <p:nvPr/>
          </p:nvCxnSpPr>
          <p:spPr>
            <a:xfrm rot="10800000">
              <a:off x="2150774" y="1931831"/>
              <a:ext cx="270456" cy="1588"/>
            </a:xfrm>
            <a:prstGeom prst="straightConnector1">
              <a:avLst/>
            </a:prstGeom>
            <a:ln w="19050">
              <a:solidFill>
                <a:srgbClr val="291F35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2379894" y="1782040"/>
              <a:ext cx="753732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291F35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Implant</a:t>
              </a:r>
              <a:endParaRPr lang="fr-FR" sz="1100" dirty="0">
                <a:solidFill>
                  <a:srgbClr val="291F35"/>
                </a:solidFill>
              </a:endParaRPr>
            </a:p>
          </p:txBody>
        </p:sp>
      </p:grpSp>
      <p:grpSp>
        <p:nvGrpSpPr>
          <p:cNvPr id="5" name="Groupe 13"/>
          <p:cNvGrpSpPr/>
          <p:nvPr/>
        </p:nvGrpSpPr>
        <p:grpSpPr>
          <a:xfrm>
            <a:off x="2094965" y="2776755"/>
            <a:ext cx="2444791" cy="261610"/>
            <a:chOff x="2150774" y="1782040"/>
            <a:chExt cx="2444791" cy="261610"/>
          </a:xfrm>
        </p:grpSpPr>
        <p:cxnSp>
          <p:nvCxnSpPr>
            <p:cNvPr id="15" name="Connecteur droit avec flèche 14"/>
            <p:cNvCxnSpPr/>
            <p:nvPr/>
          </p:nvCxnSpPr>
          <p:spPr>
            <a:xfrm rot="10800000">
              <a:off x="2150774" y="1931831"/>
              <a:ext cx="270456" cy="1588"/>
            </a:xfrm>
            <a:prstGeom prst="straightConnector1">
              <a:avLst/>
            </a:prstGeom>
            <a:ln w="19050">
              <a:solidFill>
                <a:srgbClr val="291F35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2379894" y="1782040"/>
              <a:ext cx="2215671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291F35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Début de la surdité profonde</a:t>
              </a:r>
              <a:endParaRPr lang="fr-FR" sz="1100" dirty="0">
                <a:solidFill>
                  <a:srgbClr val="291F35"/>
                </a:solidFill>
              </a:endParaRPr>
            </a:p>
          </p:txBody>
        </p:sp>
      </p:grpSp>
      <p:grpSp>
        <p:nvGrpSpPr>
          <p:cNvPr id="9" name="Groupe 16"/>
          <p:cNvGrpSpPr/>
          <p:nvPr/>
        </p:nvGrpSpPr>
        <p:grpSpPr>
          <a:xfrm>
            <a:off x="2094965" y="3245939"/>
            <a:ext cx="2271667" cy="261610"/>
            <a:chOff x="2150774" y="1782040"/>
            <a:chExt cx="2271667" cy="261610"/>
          </a:xfrm>
        </p:grpSpPr>
        <p:cxnSp>
          <p:nvCxnSpPr>
            <p:cNvPr id="18" name="Connecteur droit avec flèche 17"/>
            <p:cNvCxnSpPr/>
            <p:nvPr/>
          </p:nvCxnSpPr>
          <p:spPr>
            <a:xfrm rot="10800000">
              <a:off x="2150774" y="1931831"/>
              <a:ext cx="270456" cy="1588"/>
            </a:xfrm>
            <a:prstGeom prst="straightConnector1">
              <a:avLst/>
            </a:prstGeom>
            <a:ln w="19050">
              <a:solidFill>
                <a:srgbClr val="291F35"/>
              </a:solidFill>
              <a:tailEnd type="arrow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Rectangle 18"/>
            <p:cNvSpPr/>
            <p:nvPr/>
          </p:nvSpPr>
          <p:spPr>
            <a:xfrm>
              <a:off x="2379894" y="1782040"/>
              <a:ext cx="2042547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b="1" dirty="0" smtClean="0">
                  <a:solidFill>
                    <a:srgbClr val="291F35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Début de la surdité simple</a:t>
              </a:r>
              <a:endParaRPr lang="fr-FR" sz="1100" dirty="0">
                <a:solidFill>
                  <a:srgbClr val="291F35"/>
                </a:solidFill>
              </a:endParaRPr>
            </a:p>
          </p:txBody>
        </p:sp>
      </p:grpSp>
      <p:sp>
        <p:nvSpPr>
          <p:cNvPr id="21" name="Accolade fermante 20"/>
          <p:cNvSpPr/>
          <p:nvPr/>
        </p:nvSpPr>
        <p:spPr>
          <a:xfrm>
            <a:off x="2125014" y="2942286"/>
            <a:ext cx="64394" cy="324000"/>
          </a:xfrm>
          <a:prstGeom prst="rightBrace">
            <a:avLst/>
          </a:prstGeom>
          <a:ln>
            <a:solidFill>
              <a:srgbClr val="291F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2181080" y="3035386"/>
            <a:ext cx="193354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100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Durée vers surdité profonde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187225" y="231034"/>
            <a:ext cx="687531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Ages et durées de surdité - </a:t>
            </a: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Le patient moyen </a:t>
            </a:r>
            <a:endParaRPr lang="fr-FR" sz="2000" dirty="0" smtClean="0"/>
          </a:p>
          <a:p>
            <a:pPr lvl="1" indent="-457200">
              <a:lnSpc>
                <a:spcPct val="150000"/>
              </a:lnSpc>
            </a:pPr>
            <a:endParaRPr lang="fr-FR" sz="1600" b="1" i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287281" y="2058621"/>
            <a:ext cx="567784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48 ans</a:t>
            </a:r>
            <a:endParaRPr lang="fr-FR" sz="900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287281" y="2776502"/>
            <a:ext cx="567784" cy="23083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fr-FR" sz="900" b="1" dirty="0" smtClean="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33 ans</a:t>
            </a:r>
            <a:endParaRPr lang="fr-FR" sz="9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453138" y="1166366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8" name="Graphique 7"/>
          <p:cNvGraphicFramePr/>
          <p:nvPr/>
        </p:nvGraphicFramePr>
        <p:xfrm>
          <a:off x="441164" y="22991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Rectangle à coins arrondis 10"/>
          <p:cNvSpPr/>
          <p:nvPr/>
        </p:nvSpPr>
        <p:spPr>
          <a:xfrm>
            <a:off x="4876748" y="1166366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Graphique 11"/>
          <p:cNvGraphicFramePr/>
          <p:nvPr/>
        </p:nvGraphicFramePr>
        <p:xfrm>
          <a:off x="4864774" y="22991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>
            <a:off x="187225" y="231034"/>
            <a:ext cx="68753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Tri à plat des variables</a:t>
            </a:r>
          </a:p>
          <a:p>
            <a:pPr lvl="1" indent="-457200">
              <a:lnSpc>
                <a:spcPct val="150000"/>
              </a:lnSpc>
            </a:pP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Autres critères</a:t>
            </a: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1675" y="1166378"/>
            <a:ext cx="6222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Sexe</a:t>
            </a:r>
            <a:endParaRPr lang="fr-FR" sz="1400" dirty="0"/>
          </a:p>
        </p:txBody>
      </p:sp>
      <p:sp>
        <p:nvSpPr>
          <p:cNvPr id="14" name="Rectangle 13"/>
          <p:cNvSpPr/>
          <p:nvPr/>
        </p:nvSpPr>
        <p:spPr>
          <a:xfrm>
            <a:off x="4889351" y="1166378"/>
            <a:ext cx="18710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Ossification pré op</a:t>
            </a:r>
            <a:endParaRPr lang="fr-FR" sz="1400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453138" y="3051300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6" name="Graphique 15"/>
          <p:cNvGraphicFramePr/>
          <p:nvPr/>
        </p:nvGraphicFramePr>
        <p:xfrm>
          <a:off x="441164" y="209078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Rectangle 16"/>
          <p:cNvSpPr/>
          <p:nvPr/>
        </p:nvSpPr>
        <p:spPr>
          <a:xfrm>
            <a:off x="441675" y="3051312"/>
            <a:ext cx="38972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Insertion partielle ou totale d’électrodes </a:t>
            </a:r>
            <a:endParaRPr lang="fr-FR" sz="1400" dirty="0"/>
          </a:p>
        </p:txBody>
      </p:sp>
      <p:sp>
        <p:nvSpPr>
          <p:cNvPr id="18" name="Rectangle à coins arrondis 17"/>
          <p:cNvSpPr/>
          <p:nvPr/>
        </p:nvSpPr>
        <p:spPr>
          <a:xfrm>
            <a:off x="4876748" y="3051300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9" name="Graphique 18"/>
          <p:cNvGraphicFramePr/>
          <p:nvPr/>
        </p:nvGraphicFramePr>
        <p:xfrm>
          <a:off x="4864774" y="209078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0" name="Rectangle 19"/>
          <p:cNvSpPr/>
          <p:nvPr/>
        </p:nvSpPr>
        <p:spPr>
          <a:xfrm>
            <a:off x="4889351" y="3051312"/>
            <a:ext cx="173797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Oreille implantée</a:t>
            </a:r>
            <a:endParaRPr lang="fr-FR" sz="1400" dirty="0"/>
          </a:p>
        </p:txBody>
      </p:sp>
      <p:sp>
        <p:nvSpPr>
          <p:cNvPr id="24" name="Rectangle à coins arrondis 23"/>
          <p:cNvSpPr/>
          <p:nvPr/>
        </p:nvSpPr>
        <p:spPr>
          <a:xfrm>
            <a:off x="4880737" y="4980420"/>
            <a:ext cx="3806045" cy="1661036"/>
          </a:xfrm>
          <a:prstGeom prst="roundRect">
            <a:avLst>
              <a:gd name="adj" fmla="val 7085"/>
            </a:avLst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12700">
            <a:solidFill>
              <a:schemeClr val="accent4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25" name="Graphique 24"/>
          <p:cNvGraphicFramePr/>
          <p:nvPr/>
        </p:nvGraphicFramePr>
        <p:xfrm>
          <a:off x="4868763" y="4019909"/>
          <a:ext cx="3818021" cy="353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6" name="Rectangle 25"/>
          <p:cNvSpPr/>
          <p:nvPr/>
        </p:nvSpPr>
        <p:spPr>
          <a:xfrm>
            <a:off x="4893340" y="4980432"/>
            <a:ext cx="296587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complications post opératoires</a:t>
            </a:r>
            <a:endParaRPr lang="fr-FR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69900" y="1337939"/>
            <a:ext cx="6875311" cy="7990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/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Corrélations des critères avec l’intelligibilité</a:t>
            </a:r>
          </a:p>
          <a:p>
            <a:pPr marL="457200" indent="-457200">
              <a:lnSpc>
                <a:spcPct val="150000"/>
              </a:lnSpc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(&lt;50/&gt;50)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Sexe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4771" y="5883193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(Khi-2)</a:t>
            </a:r>
            <a:endParaRPr lang="fr-FR" dirty="0"/>
          </a:p>
        </p:txBody>
      </p:sp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1034342" y="1510027"/>
          <a:ext cx="5088471" cy="3723635"/>
        </p:xfrm>
        <a:graphic>
          <a:graphicData uri="http://schemas.openxmlformats.org/drawingml/2006/table">
            <a:tbl>
              <a:tblPr/>
              <a:tblGrid>
                <a:gridCol w="1045703"/>
                <a:gridCol w="1045703"/>
                <a:gridCol w="1649658"/>
                <a:gridCol w="456400"/>
                <a:gridCol w="455546"/>
                <a:gridCol w="435461"/>
              </a:tblGrid>
              <a:tr h="192439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554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81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2439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Sexe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Homme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39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24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37,5%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81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24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Femme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39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55,0%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243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45,8%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54,2%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814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2439">
                <a:tc rowSpan="3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43923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2gpes_50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2439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16,7%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83,3%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8379" marR="18379" marT="18379" marB="18379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87225" y="231034"/>
            <a:ext cx="68753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fr-FR" sz="2000" b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	Corrélations des critères avec l’intelligibilité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Intelligibilité (&lt;60/&gt;60) </a:t>
            </a:r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* Sexe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endParaRPr lang="fr-FR" sz="2000" b="1" dirty="0" smtClean="0">
              <a:solidFill>
                <a:srgbClr val="291F35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4771" y="5883193"/>
            <a:ext cx="28440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i="1" dirty="0" smtClean="0">
                <a:solidFill>
                  <a:srgbClr val="291F35"/>
                </a:solidFill>
                <a:latin typeface="Tahoma" pitchFamily="34" charset="0"/>
                <a:ea typeface="Tahoma" pitchFamily="34" charset="0"/>
                <a:cs typeface="Tahoma" pitchFamily="34" charset="0"/>
                <a:sym typeface="Wingdings" pitchFamily="2" charset="2"/>
              </a:rPr>
              <a:t> Pas de lien stat (Khi-2)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81229" y="1441055"/>
          <a:ext cx="4728711" cy="3953055"/>
        </p:xfrm>
        <a:graphic>
          <a:graphicData uri="http://schemas.openxmlformats.org/drawingml/2006/table">
            <a:tbl>
              <a:tblPr/>
              <a:tblGrid>
                <a:gridCol w="989046"/>
                <a:gridCol w="989046"/>
                <a:gridCol w="1476216"/>
                <a:gridCol w="431672"/>
                <a:gridCol w="430864"/>
                <a:gridCol w="411867"/>
              </a:tblGrid>
              <a:tr h="215960">
                <a:tc gridSpan="6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Crosstab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00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LAFONT IC 2gpes_60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 anchor="b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5960">
                <a:tc rowSpan="8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Sexe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Homme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8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11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81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2gpes_60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42,9%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47,1%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45,8%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59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12,5%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33,3%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45,8%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59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-,1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9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Femme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4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13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810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2gpes_60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57,1%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52,9%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54,2%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59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16,7%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37,5%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54,2%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596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Std. Residual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,1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,0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5960">
                <a:tc rowSpan="4" gridSpan="2"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Count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17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368104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within LAFONT IC 2gpes_60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596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8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8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8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endParaRPr lang="fr-FR" sz="800">
                        <a:solidFill>
                          <a:srgbClr val="000000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15960">
                <a:tc gridSpan="2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% of Total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29,2%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70,8%</a:t>
                      </a:r>
                      <a:endParaRPr lang="fr-F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fr-FR" sz="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100,0%</a:t>
                      </a:r>
                      <a:endParaRPr lang="fr-F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383" marR="17383" marT="17383" marB="1738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980</TotalTime>
  <Words>2148</Words>
  <Application>Microsoft Office PowerPoint</Application>
  <PresentationFormat>Affichage à l'écran (4:3)</PresentationFormat>
  <Paragraphs>1073</Paragraphs>
  <Slides>20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Nicolas Curtelin</dc:creator>
  <cp:lastModifiedBy>Nicolas Curtelin</cp:lastModifiedBy>
  <cp:revision>51</cp:revision>
  <dcterms:created xsi:type="dcterms:W3CDTF">2011-09-02T20:20:03Z</dcterms:created>
  <dcterms:modified xsi:type="dcterms:W3CDTF">2011-09-26T08:38:42Z</dcterms:modified>
</cp:coreProperties>
</file>