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2" r:id="rId18"/>
    <p:sldId id="275" r:id="rId19"/>
    <p:sldId id="276" r:id="rId20"/>
    <p:sldId id="277" r:id="rId21"/>
    <p:sldId id="274" r:id="rId22"/>
    <p:sldId id="278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ECE7F1"/>
    <a:srgbClr val="D2C8DE"/>
    <a:srgbClr val="E0D9E7"/>
    <a:srgbClr val="00542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5" autoAdjust="0"/>
    <p:restoredTop sz="93667" autoAdjust="0"/>
  </p:normalViewPr>
  <p:slideViewPr>
    <p:cSldViewPr>
      <p:cViewPr varScale="1">
        <p:scale>
          <a:sx n="70" d="100"/>
          <a:sy n="70" d="100"/>
        </p:scale>
        <p:origin x="-1098" y="-96"/>
      </p:cViewPr>
      <p:guideLst>
        <p:guide orient="horz" pos="4319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F8A39-D6A8-4A6B-9E34-907E5E7B4E0C}" type="datetimeFigureOut">
              <a:rPr lang="fr-FR" smtClean="0"/>
              <a:pPr/>
              <a:t>13/10/2011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2480B-C654-47E1-AE13-B89F75E9C4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2480B-C654-47E1-AE13-B89F75E9C486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ACAB-9188-4201-82B9-4159E9E31E06}" type="datetimeFigureOut">
              <a:rPr lang="fr-FR" smtClean="0"/>
              <a:pPr/>
              <a:t>13/10/2011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F12B-F646-4B68-8CEB-55BF8880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ACAB-9188-4201-82B9-4159E9E31E06}" type="datetimeFigureOut">
              <a:rPr lang="fr-FR" smtClean="0"/>
              <a:pPr/>
              <a:t>13/10/2011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F12B-F646-4B68-8CEB-55BF8880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ACAB-9188-4201-82B9-4159E9E31E06}" type="datetimeFigureOut">
              <a:rPr lang="fr-FR" smtClean="0"/>
              <a:pPr/>
              <a:t>13/10/2011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F12B-F646-4B68-8CEB-55BF8880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ACAB-9188-4201-82B9-4159E9E31E06}" type="datetimeFigureOut">
              <a:rPr lang="fr-FR" smtClean="0"/>
              <a:pPr/>
              <a:t>13/10/2011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F12B-F646-4B68-8CEB-55BF8880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ACAB-9188-4201-82B9-4159E9E31E06}" type="datetimeFigureOut">
              <a:rPr lang="fr-FR" smtClean="0"/>
              <a:pPr/>
              <a:t>13/10/2011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F12B-F646-4B68-8CEB-55BF8880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ACAB-9188-4201-82B9-4159E9E31E06}" type="datetimeFigureOut">
              <a:rPr lang="fr-FR" smtClean="0"/>
              <a:pPr/>
              <a:t>13/10/2011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F12B-F646-4B68-8CEB-55BF8880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ACAB-9188-4201-82B9-4159E9E31E06}" type="datetimeFigureOut">
              <a:rPr lang="fr-FR" smtClean="0"/>
              <a:pPr/>
              <a:t>13/10/2011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F12B-F646-4B68-8CEB-55BF8880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ACAB-9188-4201-82B9-4159E9E31E06}" type="datetimeFigureOut">
              <a:rPr lang="fr-FR" smtClean="0"/>
              <a:pPr/>
              <a:t>13/10/2011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F12B-F646-4B68-8CEB-55BF8880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ACAB-9188-4201-82B9-4159E9E31E06}" type="datetimeFigureOut">
              <a:rPr lang="fr-FR" smtClean="0"/>
              <a:pPr/>
              <a:t>13/10/2011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F12B-F646-4B68-8CEB-55BF8880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ACAB-9188-4201-82B9-4159E9E31E06}" type="datetimeFigureOut">
              <a:rPr lang="fr-FR" smtClean="0"/>
              <a:pPr/>
              <a:t>13/10/2011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F12B-F646-4B68-8CEB-55BF8880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ACAB-9188-4201-82B9-4159E9E31E06}" type="datetimeFigureOut">
              <a:rPr lang="fr-FR" smtClean="0"/>
              <a:pPr/>
              <a:t>13/10/2011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F12B-F646-4B68-8CEB-55BF88803D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2ACAB-9188-4201-82B9-4159E9E31E06}" type="datetimeFigureOut">
              <a:rPr lang="fr-FR" smtClean="0"/>
              <a:pPr/>
              <a:t>13/10/2011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CF12B-F646-4B68-8CEB-55BF88803DB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4116" y="4116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rgbClr val="F2EFF5"/>
              </a:gs>
              <a:gs pos="31000">
                <a:srgbClr val="ECE7F1"/>
              </a:gs>
              <a:gs pos="0">
                <a:srgbClr val="D2C8DE"/>
              </a:gs>
            </a:gsLst>
            <a:lin ang="4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3916" y="373600"/>
            <a:ext cx="7848872" cy="18002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69920" y="2204864"/>
            <a:ext cx="7776864" cy="3888432"/>
          </a:xfrm>
        </p:spPr>
        <p:txBody>
          <a:bodyPr>
            <a:noAutofit/>
          </a:bodyPr>
          <a:lstStyle/>
          <a:p>
            <a:r>
              <a:rPr lang="fr-FR" sz="5400" b="1" u="sng" dirty="0" smtClean="0"/>
              <a:t/>
            </a:r>
            <a:br>
              <a:rPr lang="fr-FR" sz="5400" b="1" u="sng" dirty="0" smtClean="0"/>
            </a:br>
            <a:r>
              <a:rPr lang="fr-FR" sz="4000" b="1" dirty="0" smtClean="0">
                <a:solidFill>
                  <a:schemeClr val="accent4">
                    <a:lumMod val="50000"/>
                  </a:schemeClr>
                </a:solidFill>
              </a:rPr>
              <a:t>diagnostic</a:t>
            </a:r>
            <a:r>
              <a:rPr lang="fr-FR" sz="4000" b="1" dirty="0">
                <a:solidFill>
                  <a:schemeClr val="accent4">
                    <a:lumMod val="50000"/>
                  </a:schemeClr>
                </a:solidFill>
              </a:rPr>
              <a:t>, prise en charge, dernières recommandations </a:t>
            </a:r>
            <a:r>
              <a:rPr lang="fr-FR" sz="4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u="sng" dirty="0" smtClean="0"/>
              <a:t/>
            </a:r>
            <a:br>
              <a:rPr lang="fr-FR" sz="4000" b="1" u="sng" dirty="0" smtClean="0"/>
            </a:br>
            <a:r>
              <a:rPr lang="fr-FR" sz="3700" dirty="0" smtClean="0"/>
              <a:t>revue </a:t>
            </a:r>
            <a:r>
              <a:rPr lang="fr-FR" sz="3700" dirty="0"/>
              <a:t>de la littérature</a:t>
            </a:r>
            <a:r>
              <a:rPr lang="fr-FR" sz="4800" b="1" u="sng" dirty="0"/>
              <a:t/>
            </a:r>
            <a:br>
              <a:rPr lang="fr-FR" sz="4800" b="1" u="sng" dirty="0"/>
            </a:br>
            <a:endParaRPr lang="fr-FR" sz="4800" b="1" u="sng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57952" y="6165304"/>
            <a:ext cx="6400800" cy="478904"/>
          </a:xfrm>
        </p:spPr>
        <p:txBody>
          <a:bodyPr>
            <a:normAutofit fontScale="92500" lnSpcReduction="10000"/>
          </a:bodyPr>
          <a:lstStyle/>
          <a:p>
            <a:r>
              <a:rPr lang="fr-FR" sz="2800" dirty="0"/>
              <a:t>DU DE CHIRURGIE PLASTIQUE DE LA FACE</a:t>
            </a:r>
          </a:p>
          <a:p>
            <a:endParaRPr lang="fr-FR" sz="2800" dirty="0"/>
          </a:p>
        </p:txBody>
      </p:sp>
      <p:sp>
        <p:nvSpPr>
          <p:cNvPr id="5" name="Rectangle 4"/>
          <p:cNvSpPr/>
          <p:nvPr/>
        </p:nvSpPr>
        <p:spPr>
          <a:xfrm>
            <a:off x="611560" y="378530"/>
            <a:ext cx="7848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5400" dirty="0" smtClean="0">
                <a:solidFill>
                  <a:prstClr val="white"/>
                </a:solidFill>
                <a:ea typeface="+mj-ea"/>
                <a:cs typeface="+mj-cs"/>
              </a:rPr>
              <a:t>Les tumeurs à cellule </a:t>
            </a:r>
            <a:br>
              <a:rPr lang="fr-FR" sz="5400" dirty="0" smtClean="0">
                <a:solidFill>
                  <a:prstClr val="white"/>
                </a:solidFill>
                <a:ea typeface="+mj-ea"/>
                <a:cs typeface="+mj-cs"/>
              </a:rPr>
            </a:br>
            <a:r>
              <a:rPr lang="fr-FR" sz="5400" dirty="0" smtClean="0">
                <a:solidFill>
                  <a:prstClr val="white"/>
                </a:solidFill>
                <a:ea typeface="+mj-ea"/>
                <a:cs typeface="+mj-cs"/>
              </a:rPr>
              <a:t>de </a:t>
            </a:r>
            <a:r>
              <a:rPr lang="fr-FR" sz="5400" dirty="0" err="1" smtClean="0">
                <a:solidFill>
                  <a:prstClr val="white"/>
                </a:solidFill>
                <a:ea typeface="+mj-ea"/>
                <a:cs typeface="+mj-cs"/>
              </a:rPr>
              <a:t>Merkel</a:t>
            </a:r>
            <a:r>
              <a:rPr lang="fr-FR" sz="5400" dirty="0" smtClean="0">
                <a:solidFill>
                  <a:prstClr val="white"/>
                </a:solidFill>
                <a:ea typeface="+mj-ea"/>
                <a:cs typeface="+mj-cs"/>
              </a:rPr>
              <a:t> 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r>
              <a:rPr lang="fr-FR" sz="4000" dirty="0" smtClean="0">
                <a:solidFill>
                  <a:schemeClr val="bg1"/>
                </a:solidFill>
              </a:rPr>
              <a:t>Diagnostic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128" y="1776584"/>
            <a:ext cx="8229600" cy="4525963"/>
          </a:xfrm>
        </p:spPr>
        <p:txBody>
          <a:bodyPr>
            <a:normAutofit lnSpcReduction="10000"/>
          </a:bodyPr>
          <a:lstStyle/>
          <a:p>
            <a:pPr marL="450850" indent="-450850"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u="sng" dirty="0" smtClean="0"/>
              <a:t>HISTOLOGIE</a:t>
            </a:r>
          </a:p>
          <a:p>
            <a:pPr marL="450850" lvl="0" indent="-450850"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err="1" smtClean="0"/>
              <a:t>Trabéculaire</a:t>
            </a:r>
            <a:r>
              <a:rPr lang="fr-FR" dirty="0" smtClean="0"/>
              <a:t>, Intermédiaire </a:t>
            </a:r>
            <a:r>
              <a:rPr lang="fr-FR" sz="2400" dirty="0" smtClean="0"/>
              <a:t>(le </a:t>
            </a:r>
            <a:r>
              <a:rPr lang="fr-FR" sz="2400" dirty="0"/>
              <a:t>plus fréquent et </a:t>
            </a:r>
            <a:r>
              <a:rPr lang="fr-FR" sz="2400" dirty="0" smtClean="0"/>
              <a:t>agressif)</a:t>
            </a:r>
            <a:r>
              <a:rPr lang="fr-FR" dirty="0" smtClean="0"/>
              <a:t> et Petites </a:t>
            </a:r>
            <a:r>
              <a:rPr lang="fr-FR" dirty="0"/>
              <a:t>cellules </a:t>
            </a:r>
            <a:r>
              <a:rPr lang="fr-FR" sz="2400" dirty="0" smtClean="0"/>
              <a:t>(imitent </a:t>
            </a:r>
            <a:r>
              <a:rPr lang="fr-FR" sz="2400" dirty="0"/>
              <a:t>la forme et le comportement des cancers à petites cellules du </a:t>
            </a:r>
            <a:r>
              <a:rPr lang="fr-FR" sz="2400" dirty="0" smtClean="0"/>
              <a:t>poumon)</a:t>
            </a:r>
          </a:p>
          <a:p>
            <a:pPr marL="450850" lvl="0" indent="-450850"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endParaRPr lang="fr-FR" sz="2400" dirty="0" smtClean="0"/>
          </a:p>
          <a:p>
            <a:pPr marL="450850" indent="-450850"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u="sng" dirty="0" smtClean="0"/>
              <a:t>IMMUNO-HISTOCHIMIE</a:t>
            </a:r>
            <a:endParaRPr lang="fr-FR" u="sng" dirty="0"/>
          </a:p>
          <a:p>
            <a:pPr marL="450850" indent="-450850"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Marqueurs épithéliaux : CK 20, CK 7</a:t>
            </a:r>
          </a:p>
          <a:p>
            <a:pPr marL="450850" indent="-450850"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Marqueurs neuroendocrines : NF, NSE, Cr A, </a:t>
            </a:r>
            <a:r>
              <a:rPr lang="fr-FR" dirty="0" err="1" smtClean="0"/>
              <a:t>synaptophysine</a:t>
            </a:r>
            <a:endParaRPr lang="fr-FR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4000" dirty="0" smtClean="0">
                <a:solidFill>
                  <a:schemeClr val="bg1"/>
                </a:solidFill>
              </a:rPr>
              <a:t>Diagnostic</a:t>
            </a:r>
            <a:endParaRPr lang="fr-FR" sz="4000" dirty="0">
              <a:solidFill>
                <a:schemeClr val="bg1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259632" y="1772816"/>
          <a:ext cx="6984774" cy="3404295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328258"/>
                <a:gridCol w="2328258"/>
                <a:gridCol w="2328258"/>
              </a:tblGrid>
              <a:tr h="12097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Immuno</a:t>
                      </a:r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-histochimie</a:t>
                      </a:r>
                      <a:endParaRPr lang="fr-FR" sz="1600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Carcinome de Merkel</a:t>
                      </a:r>
                      <a:endParaRPr lang="fr-FR" sz="1600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Carcinome pulmonaire à petite cellules</a:t>
                      </a:r>
                      <a:endParaRPr lang="fr-FR" sz="1600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6048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+mj-lt"/>
                          <a:ea typeface="Calibri"/>
                          <a:cs typeface="Calibri"/>
                        </a:rPr>
                        <a:t>CK20</a:t>
                      </a:r>
                      <a:endParaRPr lang="fr-FR" sz="16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solidFill>
                            <a:srgbClr val="005426"/>
                          </a:solidFill>
                          <a:latin typeface="+mj-lt"/>
                          <a:ea typeface="Calibri"/>
                          <a:cs typeface="Calibri"/>
                        </a:rPr>
                        <a:t>+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6048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+mj-lt"/>
                          <a:ea typeface="Calibri"/>
                          <a:cs typeface="Calibri"/>
                        </a:rPr>
                        <a:t>TTF-1</a:t>
                      </a:r>
                      <a:endParaRPr lang="fr-FR" sz="16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solidFill>
                            <a:srgbClr val="005426"/>
                          </a:solidFill>
                          <a:latin typeface="+mj-lt"/>
                          <a:ea typeface="Calibri"/>
                          <a:cs typeface="Calibri"/>
                        </a:rPr>
                        <a:t>+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048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+mj-lt"/>
                          <a:ea typeface="Calibri"/>
                          <a:cs typeface="Calibri"/>
                        </a:rPr>
                        <a:t>NF</a:t>
                      </a:r>
                      <a:endParaRPr lang="fr-FR" sz="16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solidFill>
                            <a:srgbClr val="005426"/>
                          </a:solidFill>
                          <a:latin typeface="+mj-lt"/>
                          <a:ea typeface="Calibri"/>
                          <a:cs typeface="Calibri"/>
                        </a:rPr>
                        <a:t>+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259632" y="5157192"/>
            <a:ext cx="156882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Bobos et coll. 1999</a:t>
            </a:r>
            <a:endParaRPr kumimoji="0" lang="fr-FR" sz="1400" b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115616" y="5445224"/>
            <a:ext cx="8028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300" dirty="0"/>
              <a:t>La </a:t>
            </a:r>
            <a:r>
              <a:rPr lang="fr-FR" sz="2300" dirty="0" err="1"/>
              <a:t>cytokératine</a:t>
            </a:r>
            <a:r>
              <a:rPr lang="fr-FR" sz="2300" dirty="0"/>
              <a:t> 20 est considérée comme la molécule la plus spécifique des tumeurs de Merkel, avec selon Bobos 90 à 100</a:t>
            </a:r>
            <a:r>
              <a:rPr lang="fr-FR" sz="2300" dirty="0" smtClean="0"/>
              <a:t>%</a:t>
            </a:r>
            <a:endParaRPr lang="fr-FR" sz="2300" dirty="0"/>
          </a:p>
        </p:txBody>
      </p:sp>
      <p:grpSp>
        <p:nvGrpSpPr>
          <p:cNvPr id="10" name="Groupe 9"/>
          <p:cNvGrpSpPr/>
          <p:nvPr/>
        </p:nvGrpSpPr>
        <p:grpSpPr>
          <a:xfrm>
            <a:off x="3563888" y="1772816"/>
            <a:ext cx="2317904" cy="3384000"/>
            <a:chOff x="3563888" y="1772816"/>
            <a:chExt cx="2317904" cy="3384000"/>
          </a:xfrm>
        </p:grpSpPr>
        <p:cxnSp>
          <p:nvCxnSpPr>
            <p:cNvPr id="8" name="Connecteur droit 7"/>
            <p:cNvCxnSpPr/>
            <p:nvPr/>
          </p:nvCxnSpPr>
          <p:spPr>
            <a:xfrm>
              <a:off x="3563888" y="1772816"/>
              <a:ext cx="0" cy="338400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8"/>
            <p:cNvCxnSpPr/>
            <p:nvPr/>
          </p:nvCxnSpPr>
          <p:spPr>
            <a:xfrm>
              <a:off x="5881792" y="1772816"/>
              <a:ext cx="0" cy="338400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r>
              <a:rPr lang="fr-FR" sz="4000" dirty="0" smtClean="0">
                <a:solidFill>
                  <a:schemeClr val="bg1"/>
                </a:solidFill>
              </a:rPr>
              <a:t>Evolution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T</a:t>
            </a:r>
            <a:r>
              <a:rPr lang="fr-FR" dirty="0" smtClean="0"/>
              <a:t>umeur très agressive : emboles </a:t>
            </a:r>
            <a:r>
              <a:rPr lang="fr-FR" dirty="0"/>
              <a:t>lymphatiques et vasculaires sont quasi constants </a:t>
            </a:r>
            <a:r>
              <a:rPr lang="fr-FR" sz="1800" dirty="0" smtClean="0"/>
              <a:t>(</a:t>
            </a:r>
            <a:r>
              <a:rPr lang="fr-FR" sz="1800" dirty="0" err="1" smtClean="0"/>
              <a:t>Gollard</a:t>
            </a:r>
            <a:r>
              <a:rPr lang="fr-FR" sz="1800" dirty="0" smtClean="0"/>
              <a:t> et al. 2000)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 </a:t>
            </a:r>
            <a:r>
              <a:rPr lang="fr-FR" dirty="0"/>
              <a:t>20% d’envahissement ganglionnaire local d’emblée et 5% de métastases à distance </a:t>
            </a:r>
            <a:r>
              <a:rPr lang="fr-FR" dirty="0" smtClean="0"/>
              <a:t>d’emblée </a:t>
            </a:r>
            <a:r>
              <a:rPr lang="fr-FR" sz="1800" dirty="0" smtClean="0"/>
              <a:t>(Allen et al. 99 et 2005, </a:t>
            </a:r>
            <a:r>
              <a:rPr lang="en-GB" sz="1800" dirty="0" err="1" smtClean="0"/>
              <a:t>Meeuwissen</a:t>
            </a:r>
            <a:r>
              <a:rPr lang="en-GB" sz="1800" dirty="0" smtClean="0"/>
              <a:t> 95)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Pas d’extension </a:t>
            </a:r>
            <a:r>
              <a:rPr lang="fr-FR" dirty="0"/>
              <a:t>neurotrope. </a:t>
            </a:r>
            <a:r>
              <a:rPr lang="fr-FR" dirty="0" smtClean="0"/>
              <a:t>Pas </a:t>
            </a:r>
            <a:r>
              <a:rPr lang="fr-FR" dirty="0"/>
              <a:t>de continuité dans les limites </a:t>
            </a:r>
            <a:r>
              <a:rPr lang="fr-FR" dirty="0" smtClean="0"/>
              <a:t>histologiques.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Régression spontanée rare </a:t>
            </a:r>
            <a:r>
              <a:rPr lang="fr-FR" sz="1800" dirty="0" smtClean="0"/>
              <a:t>(</a:t>
            </a:r>
            <a:r>
              <a:rPr lang="fr-FR" sz="1800" dirty="0" err="1" smtClean="0"/>
              <a:t>Inoue</a:t>
            </a:r>
            <a:r>
              <a:rPr lang="fr-FR" sz="1800" dirty="0" smtClean="0"/>
              <a:t> et al. 2000)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Le taux de survie à 5 </a:t>
            </a:r>
            <a:r>
              <a:rPr lang="fr-FR" dirty="0" smtClean="0"/>
              <a:t>ans : </a:t>
            </a:r>
            <a:r>
              <a:rPr lang="fr-FR" dirty="0"/>
              <a:t>75% pour le stade localisé, 25% seulement pour le stade III</a:t>
            </a:r>
            <a:r>
              <a:rPr lang="fr-FR" dirty="0" smtClean="0"/>
              <a:t>.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Récidives locales entre </a:t>
            </a:r>
            <a:r>
              <a:rPr lang="fr-FR" dirty="0"/>
              <a:t>13 et 32</a:t>
            </a:r>
            <a:r>
              <a:rPr lang="fr-FR" dirty="0" smtClean="0"/>
              <a:t>% dans les 4 mois </a:t>
            </a:r>
            <a:r>
              <a:rPr lang="fr-FR" sz="1800" dirty="0" smtClean="0"/>
              <a:t>(Boyer et al. 2002)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Atteintes ganglionnaires : 45% à 1 an </a:t>
            </a:r>
            <a:r>
              <a:rPr lang="fr-FR" sz="1800" dirty="0" smtClean="0"/>
              <a:t>(Shaw et al. 91, </a:t>
            </a:r>
            <a:r>
              <a:rPr lang="fr-FR" sz="1800" dirty="0" err="1" smtClean="0"/>
              <a:t>Hitchkock</a:t>
            </a:r>
            <a:r>
              <a:rPr lang="fr-FR" sz="1800" dirty="0" smtClean="0"/>
              <a:t> et al. 88)</a:t>
            </a:r>
            <a:endParaRPr lang="fr-FR" sz="1800" dirty="0"/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4000" dirty="0" err="1" smtClean="0">
                <a:solidFill>
                  <a:schemeClr val="bg1"/>
                </a:solidFill>
              </a:rPr>
              <a:t>Polyomavirus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687160"/>
            <a:ext cx="8229600" cy="4525963"/>
          </a:xfrm>
        </p:spPr>
        <p:txBody>
          <a:bodyPr>
            <a:normAutofit lnSpcReduction="10000"/>
          </a:bodyPr>
          <a:lstStyle/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Découvert en 2008 </a:t>
            </a:r>
            <a:r>
              <a:rPr lang="fr-FR" sz="1800" dirty="0" smtClean="0"/>
              <a:t>(Feng et al. 2008)</a:t>
            </a:r>
          </a:p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Présent dans 80% des carcinomes </a:t>
            </a:r>
            <a:r>
              <a:rPr lang="fr-FR" sz="1800" dirty="0" smtClean="0"/>
              <a:t>(</a:t>
            </a:r>
            <a:r>
              <a:rPr lang="fr-FR" sz="1800" dirty="0" err="1" smtClean="0"/>
              <a:t>Rollison</a:t>
            </a:r>
            <a:r>
              <a:rPr lang="fr-FR" sz="1800" dirty="0" smtClean="0"/>
              <a:t> 2010)</a:t>
            </a:r>
          </a:p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Potentiel oncogénique : interaction avec protéine Rb</a:t>
            </a:r>
          </a:p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MCV + survie globale 45 % à 5 ans contre 13 % MCV – sur 149 patients </a:t>
            </a:r>
            <a:r>
              <a:rPr lang="fr-FR" sz="1800" dirty="0" smtClean="0"/>
              <a:t>(</a:t>
            </a:r>
            <a:r>
              <a:rPr lang="fr-FR" sz="1800" dirty="0" err="1" smtClean="0"/>
              <a:t>Sihto</a:t>
            </a:r>
            <a:r>
              <a:rPr lang="fr-FR" sz="1800" dirty="0" smtClean="0"/>
              <a:t> et al. 2009)</a:t>
            </a:r>
          </a:p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Survie moyenne charge virale élevée (86 mois) contre 20 mois pour les autres </a:t>
            </a:r>
            <a:r>
              <a:rPr lang="fr-FR" sz="1800" dirty="0" smtClean="0"/>
              <a:t>(</a:t>
            </a:r>
            <a:r>
              <a:rPr lang="fr-FR" sz="1800" dirty="0" err="1" smtClean="0"/>
              <a:t>Bhatia</a:t>
            </a:r>
            <a:r>
              <a:rPr lang="fr-FR" sz="1800" dirty="0" smtClean="0"/>
              <a:t> et al. 2010)</a:t>
            </a:r>
          </a:p>
          <a:p>
            <a:endParaRPr lang="fr-FR" sz="18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r>
              <a:rPr lang="fr-FR" sz="4000" dirty="0" smtClean="0">
                <a:solidFill>
                  <a:schemeClr val="bg1"/>
                </a:solidFill>
              </a:rPr>
              <a:t/>
            </a:r>
            <a:br>
              <a:rPr lang="fr-FR" sz="4000" dirty="0" smtClean="0">
                <a:solidFill>
                  <a:schemeClr val="bg1"/>
                </a:solidFill>
              </a:rPr>
            </a:br>
            <a:r>
              <a:rPr lang="fr-FR" sz="4000" dirty="0" smtClean="0">
                <a:solidFill>
                  <a:schemeClr val="bg1"/>
                </a:solidFill>
              </a:rPr>
              <a:t>Autres facteurs pronostics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916832"/>
            <a:ext cx="8676456" cy="4525963"/>
          </a:xfrm>
        </p:spPr>
        <p:txBody>
          <a:bodyPr>
            <a:normAutofit fontScale="92500"/>
          </a:bodyPr>
          <a:lstStyle/>
          <a:p>
            <a:pPr marL="355600" lvl="0" indent="-35560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Le diamètre tumoral/2 cm (81%/67% à 5 ans)</a:t>
            </a:r>
          </a:p>
          <a:p>
            <a:pPr marL="355600" lvl="0" indent="-35560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La présence de ganglions envahis (52%) </a:t>
            </a:r>
            <a:r>
              <a:rPr lang="fr-FR" sz="1700" dirty="0" smtClean="0"/>
              <a:t>(</a:t>
            </a:r>
            <a:r>
              <a:rPr lang="fr-FR" sz="1700" dirty="0" err="1" smtClean="0"/>
              <a:t>Pitale</a:t>
            </a:r>
            <a:r>
              <a:rPr lang="fr-FR" sz="1700" dirty="0" smtClean="0"/>
              <a:t> et coll. 92)</a:t>
            </a:r>
          </a:p>
          <a:p>
            <a:pPr marL="355600" lvl="0" indent="-35560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L’atteinte métastatique (0%)</a:t>
            </a:r>
          </a:p>
          <a:p>
            <a:pPr marL="355600" lvl="0" indent="-35560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Non validés : épaisseur tumorale </a:t>
            </a:r>
            <a:r>
              <a:rPr lang="fr-FR" sz="1800" dirty="0" smtClean="0"/>
              <a:t>(</a:t>
            </a:r>
            <a:r>
              <a:rPr lang="fr-FR" sz="1800" dirty="0" err="1" smtClean="0"/>
              <a:t>Golberg</a:t>
            </a:r>
            <a:r>
              <a:rPr lang="fr-FR" sz="1800" dirty="0" smtClean="0"/>
              <a:t> et al. 2007)</a:t>
            </a:r>
            <a:r>
              <a:rPr lang="fr-FR" dirty="0" smtClean="0"/>
              <a:t>, localisation (tronc &gt; extrémités), petites cellules &lt; intermédiaire, index mitotique élevé </a:t>
            </a:r>
            <a:r>
              <a:rPr lang="fr-FR" sz="1800" dirty="0" smtClean="0"/>
              <a:t>(Skelton et al. 97)</a:t>
            </a:r>
            <a:r>
              <a:rPr lang="fr-FR" dirty="0" smtClean="0"/>
              <a:t>, forme nodulaire &gt; </a:t>
            </a:r>
            <a:r>
              <a:rPr lang="fr-FR" dirty="0" err="1" smtClean="0"/>
              <a:t>infiltrative</a:t>
            </a:r>
            <a:r>
              <a:rPr lang="fr-FR" dirty="0" smtClean="0"/>
              <a:t>, invasion </a:t>
            </a:r>
            <a:r>
              <a:rPr lang="fr-FR" dirty="0" err="1" smtClean="0"/>
              <a:t>périvasculaire</a:t>
            </a:r>
            <a:r>
              <a:rPr lang="fr-FR" dirty="0" smtClean="0"/>
              <a:t>, infiltration lymphocytaire </a:t>
            </a:r>
            <a:r>
              <a:rPr lang="fr-FR" sz="1800" dirty="0" smtClean="0"/>
              <a:t>(</a:t>
            </a:r>
            <a:r>
              <a:rPr lang="fr-FR" sz="1800" dirty="0" err="1" smtClean="0"/>
              <a:t>Andea</a:t>
            </a:r>
            <a:r>
              <a:rPr lang="fr-FR" sz="1800" dirty="0" smtClean="0"/>
              <a:t> et al. 2008)</a:t>
            </a:r>
            <a:r>
              <a:rPr lang="fr-FR" dirty="0" smtClean="0"/>
              <a:t>.</a:t>
            </a:r>
          </a:p>
          <a:p>
            <a:pPr marL="355600" indent="-35560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3552" y="274638"/>
            <a:ext cx="8229600" cy="1143000"/>
          </a:xfr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4000" dirty="0" smtClean="0">
                <a:solidFill>
                  <a:schemeClr val="bg1"/>
                </a:solidFill>
              </a:rPr>
              <a:t>Le ganglion sentinelle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82696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b="1" dirty="0" smtClean="0"/>
              <a:t>AMELIORER LE STAGING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11 à 47% de micro métastases ganglionnaires </a:t>
            </a:r>
            <a:r>
              <a:rPr lang="fr-FR" sz="1500" dirty="0" smtClean="0"/>
              <a:t>(Gonzales et al. 2010)</a:t>
            </a:r>
          </a:p>
          <a:p>
            <a:pPr lvl="1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La TDM manque de sensibilité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endParaRPr lang="fr-FR" dirty="0" smtClean="0"/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b="1" dirty="0" smtClean="0"/>
              <a:t>LIMITER LA RECIDIVE LOCALE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endParaRPr lang="fr-FR" dirty="0" smtClean="0"/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b="1" dirty="0" smtClean="0"/>
              <a:t>GUIDER LE TTT COMPLEMENTAIRE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Technique du ganglion sentinelle : </a:t>
            </a:r>
          </a:p>
          <a:p>
            <a:pPr>
              <a:lnSpc>
                <a:spcPts val="1800"/>
              </a:lnSpc>
              <a:spcBef>
                <a:spcPts val="0"/>
              </a:spcBef>
              <a:buFontTx/>
              <a:buNone/>
            </a:pPr>
            <a:endParaRPr lang="fr-FR" sz="2800" b="1" u="sng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lnSpc>
                <a:spcPts val="1800"/>
              </a:lnSpc>
              <a:spcBef>
                <a:spcPts val="0"/>
              </a:spcBef>
              <a:buFontTx/>
              <a:buNone/>
            </a:pPr>
            <a:r>
              <a:rPr lang="fr-FR" sz="1800" b="1" dirty="0" smtClean="0">
                <a:solidFill>
                  <a:schemeClr val="accent4">
                    <a:lumMod val="50000"/>
                  </a:schemeClr>
                </a:solidFill>
                <a:sym typeface="Wingdings" pitchFamily="2" charset="2"/>
              </a:rPr>
              <a:t></a:t>
            </a:r>
            <a:r>
              <a:rPr lang="fr-FR" sz="2800" b="1" dirty="0" smtClean="0">
                <a:solidFill>
                  <a:schemeClr val="accent4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fr-FR" sz="2800" b="1" u="sng" dirty="0" smtClean="0">
                <a:solidFill>
                  <a:schemeClr val="accent4">
                    <a:lumMod val="50000"/>
                  </a:schemeClr>
                </a:solidFill>
              </a:rPr>
              <a:t>J-1</a:t>
            </a:r>
          </a:p>
          <a:p>
            <a:pPr>
              <a:lnSpc>
                <a:spcPct val="90000"/>
              </a:lnSpc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sz="2800" dirty="0" smtClean="0"/>
              <a:t>Injection péri lésionnelle de </a:t>
            </a:r>
            <a:r>
              <a:rPr lang="fr-FR" sz="2800" baseline="30000" dirty="0" smtClean="0"/>
              <a:t>99m</a:t>
            </a:r>
            <a:r>
              <a:rPr lang="fr-FR" sz="2800" dirty="0" smtClean="0"/>
              <a:t>Tc</a:t>
            </a:r>
          </a:p>
          <a:p>
            <a:pPr>
              <a:lnSpc>
                <a:spcPct val="90000"/>
              </a:lnSpc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sz="2800" dirty="0" smtClean="0"/>
              <a:t>Scintigraphie repérage et marquage sur la peau</a:t>
            </a:r>
          </a:p>
          <a:p>
            <a:pPr>
              <a:lnSpc>
                <a:spcPct val="90000"/>
              </a:lnSpc>
              <a:buFontTx/>
              <a:buNone/>
            </a:pPr>
            <a:endParaRPr lang="fr-FR" sz="2800" b="1" u="sng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fr-FR" sz="1800" b="1" dirty="0" smtClean="0">
                <a:solidFill>
                  <a:schemeClr val="accent4">
                    <a:lumMod val="50000"/>
                  </a:schemeClr>
                </a:solidFill>
                <a:sym typeface="Wingdings" pitchFamily="2" charset="2"/>
              </a:rPr>
              <a:t> </a:t>
            </a:r>
            <a:r>
              <a:rPr lang="fr-FR" sz="2800" b="1" u="sng" dirty="0" smtClean="0">
                <a:solidFill>
                  <a:schemeClr val="accent4">
                    <a:lumMod val="50000"/>
                  </a:schemeClr>
                </a:solidFill>
              </a:rPr>
              <a:t>Chirurgie</a:t>
            </a:r>
          </a:p>
          <a:p>
            <a:pPr>
              <a:lnSpc>
                <a:spcPct val="90000"/>
              </a:lnSpc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sz="2800" dirty="0" smtClean="0"/>
              <a:t>1</a:t>
            </a:r>
            <a:r>
              <a:rPr lang="fr-FR" sz="2800" baseline="30000" dirty="0" smtClean="0"/>
              <a:t>er</a:t>
            </a:r>
            <a:r>
              <a:rPr lang="fr-FR" sz="2800" dirty="0" smtClean="0"/>
              <a:t> temps opératoire</a:t>
            </a:r>
          </a:p>
          <a:p>
            <a:pPr>
              <a:lnSpc>
                <a:spcPct val="90000"/>
              </a:lnSpc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sz="2800" dirty="0" smtClean="0"/>
              <a:t>Exérèse avec vérification de l’absence de radioactivité résiduelle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9472" y="317854"/>
            <a:ext cx="82296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CARCINOME A CELLULES DE MERKEL </a:t>
            </a:r>
            <a:br>
              <a:rPr kumimoji="0" lang="fr-F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4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 ganglion sentinelle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821296"/>
            <a:ext cx="8676456" cy="4525963"/>
          </a:xfrm>
        </p:spPr>
        <p:txBody>
          <a:bodyPr>
            <a:normAutofit fontScale="92500" lnSpcReduction="10000"/>
          </a:bodyPr>
          <a:lstStyle/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Evidemment systématique abandonné : pas de meilleure survie globale </a:t>
            </a:r>
            <a:r>
              <a:rPr lang="fr-FR" sz="1800" dirty="0" smtClean="0"/>
              <a:t>(</a:t>
            </a:r>
            <a:r>
              <a:rPr lang="fr-FR" sz="1800" dirty="0" err="1" smtClean="0"/>
              <a:t>Pitale</a:t>
            </a:r>
            <a:r>
              <a:rPr lang="fr-FR" sz="1800" dirty="0" smtClean="0"/>
              <a:t> et al. 92, Victor et al. 96)</a:t>
            </a:r>
          </a:p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Indication pour toute taille tumorale </a:t>
            </a:r>
            <a:r>
              <a:rPr lang="fr-FR" sz="1800" dirty="0" smtClean="0"/>
              <a:t>(</a:t>
            </a:r>
            <a:r>
              <a:rPr lang="fr-FR" sz="1800" dirty="0" err="1" smtClean="0"/>
              <a:t>Sarnaik</a:t>
            </a:r>
            <a:r>
              <a:rPr lang="fr-FR" sz="1800" dirty="0" smtClean="0"/>
              <a:t> et al. 2010)</a:t>
            </a:r>
          </a:p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Profondeur, diamètre, et caractère </a:t>
            </a:r>
            <a:r>
              <a:rPr lang="fr-FR" dirty="0" err="1" smtClean="0"/>
              <a:t>infiltratif</a:t>
            </a:r>
            <a:r>
              <a:rPr lang="fr-FR" dirty="0" smtClean="0"/>
              <a:t> tumoral, l’invasion péri vasculaire,  l’index mitotique élevé = FDR de </a:t>
            </a:r>
            <a:r>
              <a:rPr lang="fr-FR" dirty="0" err="1" smtClean="0"/>
              <a:t>gg</a:t>
            </a:r>
            <a:r>
              <a:rPr lang="fr-FR" dirty="0" smtClean="0"/>
              <a:t> envahi </a:t>
            </a:r>
            <a:r>
              <a:rPr lang="fr-FR" sz="1900" dirty="0" smtClean="0"/>
              <a:t>(Goldberg et al. 2007)</a:t>
            </a:r>
          </a:p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Pas d’influence sur la survie globale prouvée</a:t>
            </a:r>
          </a:p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endParaRPr lang="fr-FR" sz="2900" i="1" dirty="0" smtClean="0">
              <a:solidFill>
                <a:schemeClr val="accent4">
                  <a:lumMod val="50000"/>
                </a:schemeClr>
              </a:solidFill>
              <a:sym typeface="Wingdings" pitchFamily="2" charset="2"/>
            </a:endParaRPr>
          </a:p>
          <a:p>
            <a:pPr marL="450850" indent="-450850">
              <a:buClr>
                <a:schemeClr val="accent4">
                  <a:lumMod val="50000"/>
                </a:schemeClr>
              </a:buClr>
              <a:buNone/>
            </a:pPr>
            <a:r>
              <a:rPr lang="fr-FR" sz="2900" i="1" dirty="0" smtClean="0">
                <a:solidFill>
                  <a:schemeClr val="accent4">
                    <a:lumMod val="50000"/>
                  </a:schemeClr>
                </a:solidFill>
                <a:sym typeface="Wingdings" pitchFamily="2" charset="2"/>
              </a:rPr>
              <a:t> </a:t>
            </a:r>
            <a:r>
              <a:rPr lang="fr-FR" sz="2900" i="1" dirty="0" smtClean="0">
                <a:solidFill>
                  <a:schemeClr val="accent4">
                    <a:lumMod val="50000"/>
                  </a:schemeClr>
                </a:solidFill>
              </a:rPr>
              <a:t>Mais quelle conduite à tenir si </a:t>
            </a:r>
            <a:r>
              <a:rPr lang="fr-FR" sz="2900" i="1" dirty="0" err="1" smtClean="0">
                <a:solidFill>
                  <a:schemeClr val="accent4">
                    <a:lumMod val="50000"/>
                  </a:schemeClr>
                </a:solidFill>
              </a:rPr>
              <a:t>gg</a:t>
            </a:r>
            <a:r>
              <a:rPr lang="fr-FR" sz="2900" i="1" dirty="0" smtClean="0">
                <a:solidFill>
                  <a:schemeClr val="accent4">
                    <a:lumMod val="50000"/>
                  </a:schemeClr>
                </a:solidFill>
              </a:rPr>
              <a:t> sentinelle envahi ???</a:t>
            </a:r>
            <a:endParaRPr lang="fr-FR" sz="2900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9472" y="317854"/>
            <a:ext cx="82296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CARCINOME A CELLULES DE MERKEL </a:t>
            </a:r>
            <a:br>
              <a:rPr kumimoji="0" lang="fr-F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4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 ganglion sentinelle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4000" dirty="0" smtClean="0">
                <a:solidFill>
                  <a:schemeClr val="bg1"/>
                </a:solidFill>
              </a:rPr>
              <a:t>Marges d’exérèses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dirty="0" smtClean="0"/>
              <a:t>La chirurgie micrographique repose sur : </a:t>
            </a:r>
          </a:p>
          <a:p>
            <a:pPr marL="450850" lvl="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une analyse systématique, fiable et orientée de l’intégralité des berges d’exérèse</a:t>
            </a:r>
          </a:p>
          <a:p>
            <a:pPr marL="450850" lvl="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une réponse rapide qui permet une exérèse guidée en fonction de la géométrie de la tumeur, évitant ainsi une prise de marge à l’aveugle.</a:t>
            </a:r>
          </a:p>
          <a:p>
            <a:pPr lvl="1">
              <a:buNone/>
            </a:pPr>
            <a:endParaRPr lang="fr-FR" dirty="0" smtClean="0"/>
          </a:p>
          <a:p>
            <a:pPr lvl="1" indent="-647700">
              <a:buNone/>
            </a:pPr>
            <a:r>
              <a:rPr lang="fr-FR" dirty="0" smtClean="0">
                <a:solidFill>
                  <a:schemeClr val="accent4">
                    <a:lumMod val="50000"/>
                  </a:schemeClr>
                </a:solidFill>
                <a:sym typeface="Wingdings" pitchFamily="2" charset="2"/>
              </a:rPr>
              <a:t> 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Difficilement applicable aux carcinomes de Merkel car : agressivité pas seulement locale + lésions discontinues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74716" y="1816065"/>
          <a:ext cx="8561780" cy="3917191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924548"/>
                <a:gridCol w="588560"/>
                <a:gridCol w="753100"/>
                <a:gridCol w="951347"/>
                <a:gridCol w="760084"/>
                <a:gridCol w="760084"/>
                <a:gridCol w="760084"/>
                <a:gridCol w="760084"/>
                <a:gridCol w="1303889"/>
              </a:tblGrid>
              <a:tr h="43524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Auteurs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Cas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Suivi </a:t>
                      </a:r>
                      <a:endParaRPr lang="fr-FR" sz="1400" b="1" dirty="0" smtClean="0">
                        <a:solidFill>
                          <a:schemeClr val="bg1"/>
                        </a:solidFill>
                        <a:latin typeface="+mj-lt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Moyen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Marge finale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RL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RL </a:t>
                      </a:r>
                      <a:r>
                        <a:rPr lang="fr-FR" sz="1400" b="1" dirty="0" err="1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chir</a:t>
                      </a: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.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RL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chir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. + RTE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Délais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Récidive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+mj-lt"/>
                          <a:ea typeface="Times New Roman"/>
                          <a:cs typeface="Calibri"/>
                        </a:rPr>
                        <a:t>Survie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65286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err="1">
                          <a:latin typeface="+mj-lt"/>
                          <a:ea typeface="Times New Roman"/>
                          <a:cs typeface="Calibri"/>
                        </a:rPr>
                        <a:t>Gollard</a:t>
                      </a:r>
                      <a:r>
                        <a:rPr lang="en-US" sz="1400" dirty="0">
                          <a:latin typeface="+mj-lt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400" dirty="0" smtClean="0">
                          <a:latin typeface="+mj-lt"/>
                          <a:ea typeface="Times New Roman"/>
                          <a:cs typeface="Calibri"/>
                        </a:rPr>
                        <a:t>2000 (</a:t>
                      </a:r>
                      <a:r>
                        <a:rPr lang="en-US" sz="1400" dirty="0">
                          <a:latin typeface="+mj-lt"/>
                          <a:ea typeface="Times New Roman"/>
                          <a:cs typeface="Calibri"/>
                        </a:rPr>
                        <a:t>78)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8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37 </a:t>
                      </a:r>
                      <a:r>
                        <a:rPr lang="en-US" sz="1400" b="1" dirty="0" err="1">
                          <a:latin typeface="+mj-lt"/>
                          <a:ea typeface="Calibri"/>
                          <a:cs typeface="Calibri"/>
                        </a:rPr>
                        <a:t>mois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1,5 cm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0%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0%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+mj-lt"/>
                          <a:ea typeface="Calibri"/>
                          <a:cs typeface="Calibri"/>
                        </a:rPr>
                        <a:t>0%</a:t>
                      </a:r>
                      <a:endParaRPr lang="fr-FR" sz="14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-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?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870487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+mj-lt"/>
                          <a:ea typeface="Times New Roman"/>
                          <a:cs typeface="Calibri"/>
                        </a:rPr>
                        <a:t>(33</a:t>
                      </a:r>
                      <a:r>
                        <a:rPr lang="en-US" sz="1400" dirty="0" smtClean="0">
                          <a:latin typeface="+mj-lt"/>
                          <a:ea typeface="Times New Roman"/>
                          <a:cs typeface="Calibri"/>
                        </a:rPr>
                        <a:t>) O’Connor 1997 (</a:t>
                      </a:r>
                      <a:r>
                        <a:rPr lang="en-US" sz="1400" dirty="0">
                          <a:latin typeface="+mj-lt"/>
                          <a:ea typeface="Times New Roman"/>
                          <a:cs typeface="Calibri"/>
                        </a:rPr>
                        <a:t>79)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13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36 </a:t>
                      </a:r>
                      <a:r>
                        <a:rPr lang="en-US" sz="1400" b="1" dirty="0" err="1">
                          <a:latin typeface="+mj-lt"/>
                          <a:ea typeface="Calibri"/>
                          <a:cs typeface="Calibri"/>
                        </a:rPr>
                        <a:t>mois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1 à 1,5 cm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+mj-lt"/>
                          <a:ea typeface="Calibri"/>
                          <a:cs typeface="Calibri"/>
                        </a:rPr>
                        <a:t>8%</a:t>
                      </a:r>
                      <a:endParaRPr lang="fr-FR" sz="14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?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+mj-lt"/>
                          <a:ea typeface="Calibri"/>
                          <a:cs typeface="Calibri"/>
                        </a:rPr>
                        <a:t>0%</a:t>
                      </a:r>
                      <a:endParaRPr lang="fr-FR" sz="14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?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?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5286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+mj-lt"/>
                          <a:ea typeface="Times New Roman"/>
                          <a:cs typeface="Calibri"/>
                        </a:rPr>
                        <a:t>Snow </a:t>
                      </a:r>
                      <a:r>
                        <a:rPr lang="en-US" sz="1400" dirty="0" smtClean="0">
                          <a:latin typeface="+mj-lt"/>
                          <a:ea typeface="Times New Roman"/>
                          <a:cs typeface="Calibri"/>
                        </a:rPr>
                        <a:t>2001 (</a:t>
                      </a:r>
                      <a:r>
                        <a:rPr lang="en-US" sz="1400" dirty="0">
                          <a:latin typeface="+mj-lt"/>
                          <a:ea typeface="Times New Roman"/>
                          <a:cs typeface="Calibri"/>
                        </a:rPr>
                        <a:t>80)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12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38 </a:t>
                      </a:r>
                      <a:r>
                        <a:rPr lang="en-US" sz="1400" b="1" dirty="0" err="1">
                          <a:latin typeface="+mj-lt"/>
                          <a:ea typeface="Calibri"/>
                          <a:cs typeface="Calibri"/>
                        </a:rPr>
                        <a:t>mois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1,7 cm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22%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?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?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?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50% à 2 </a:t>
                      </a:r>
                      <a:r>
                        <a:rPr lang="en-US" sz="1400" b="1" dirty="0" err="1">
                          <a:latin typeface="+mj-lt"/>
                          <a:ea typeface="Calibri"/>
                          <a:cs typeface="Calibri"/>
                        </a:rPr>
                        <a:t>ans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5286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err="1">
                          <a:latin typeface="+mj-lt"/>
                          <a:ea typeface="Times New Roman"/>
                          <a:cs typeface="Calibri"/>
                        </a:rPr>
                        <a:t>Brissett</a:t>
                      </a:r>
                      <a:r>
                        <a:rPr lang="en-US" sz="1400" dirty="0">
                          <a:latin typeface="+mj-lt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400" dirty="0" smtClean="0">
                          <a:latin typeface="+mj-lt"/>
                          <a:ea typeface="Times New Roman"/>
                          <a:cs typeface="Calibri"/>
                        </a:rPr>
                        <a:t>2002 (</a:t>
                      </a:r>
                      <a:r>
                        <a:rPr lang="en-US" sz="1400" dirty="0">
                          <a:latin typeface="+mj-lt"/>
                          <a:ea typeface="Times New Roman"/>
                          <a:cs typeface="Calibri"/>
                        </a:rPr>
                        <a:t>81)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6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43 </a:t>
                      </a:r>
                      <a:r>
                        <a:rPr lang="en-US" sz="1400" b="1" dirty="0" err="1">
                          <a:latin typeface="+mj-lt"/>
                          <a:ea typeface="Calibri"/>
                          <a:cs typeface="Calibri"/>
                        </a:rPr>
                        <a:t>mois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?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+mj-lt"/>
                          <a:ea typeface="Calibri"/>
                          <a:cs typeface="Calibri"/>
                        </a:rPr>
                        <a:t>17%</a:t>
                      </a:r>
                      <a:endParaRPr lang="fr-FR" sz="14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latin typeface="+mj-lt"/>
                          <a:ea typeface="Calibri"/>
                          <a:cs typeface="Calibri"/>
                        </a:rPr>
                        <a:t>33%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latin typeface="+mj-lt"/>
                          <a:ea typeface="Calibri"/>
                          <a:cs typeface="Calibri"/>
                        </a:rPr>
                        <a:t>0%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3,2 </a:t>
                      </a:r>
                      <a:r>
                        <a:rPr lang="en-US" sz="1400" b="1" dirty="0" err="1">
                          <a:latin typeface="+mj-lt"/>
                          <a:ea typeface="Calibri"/>
                          <a:cs typeface="Calibri"/>
                        </a:rPr>
                        <a:t>mois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+mj-lt"/>
                          <a:ea typeface="Calibri"/>
                          <a:cs typeface="Calibri"/>
                        </a:rPr>
                        <a:t>66,7% à 2 </a:t>
                      </a:r>
                      <a:r>
                        <a:rPr lang="en-US" sz="1400" b="1" dirty="0" err="1">
                          <a:latin typeface="+mj-lt"/>
                          <a:ea typeface="Calibri"/>
                          <a:cs typeface="Calibri"/>
                        </a:rPr>
                        <a:t>ans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5286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latin typeface="+mj-lt"/>
                          <a:ea typeface="Times New Roman"/>
                          <a:cs typeface="Calibri"/>
                        </a:rPr>
                        <a:t>Boyer 200</a:t>
                      </a:r>
                      <a:r>
                        <a:rPr lang="fr-FR" sz="1400" dirty="0" smtClean="0">
                          <a:latin typeface="+mj-lt"/>
                          <a:ea typeface="Times New Roman"/>
                          <a:cs typeface="Calibri"/>
                        </a:rPr>
                        <a:t>2 (</a:t>
                      </a:r>
                      <a:r>
                        <a:rPr lang="fr-FR" sz="1400" dirty="0">
                          <a:latin typeface="+mj-lt"/>
                          <a:ea typeface="Times New Roman"/>
                          <a:cs typeface="Calibri"/>
                        </a:rPr>
                        <a:t>32)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dirty="0">
                          <a:latin typeface="+mj-lt"/>
                          <a:ea typeface="Calibri"/>
                          <a:cs typeface="Calibri"/>
                        </a:rPr>
                        <a:t>54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dirty="0">
                          <a:latin typeface="+mj-lt"/>
                          <a:ea typeface="Calibri"/>
                          <a:cs typeface="Calibri"/>
                        </a:rPr>
                        <a:t>28 </a:t>
                      </a:r>
                      <a:r>
                        <a:rPr lang="en-US" sz="1400" b="1" dirty="0" err="1">
                          <a:latin typeface="+mj-lt"/>
                          <a:ea typeface="Calibri"/>
                          <a:cs typeface="Calibri"/>
                        </a:rPr>
                        <a:t>mois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>
                          <a:latin typeface="+mj-lt"/>
                          <a:ea typeface="Calibri"/>
                          <a:cs typeface="Calibri"/>
                        </a:rPr>
                        <a:t>1,67 cm</a:t>
                      </a:r>
                      <a:endParaRPr lang="fr-FR" sz="14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dirty="0">
                          <a:latin typeface="+mj-lt"/>
                          <a:ea typeface="Calibri"/>
                          <a:cs typeface="Calibri"/>
                        </a:rPr>
                        <a:t>9%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>
                          <a:latin typeface="+mj-lt"/>
                          <a:ea typeface="Calibri"/>
                          <a:cs typeface="Calibri"/>
                        </a:rPr>
                        <a:t>16%</a:t>
                      </a:r>
                      <a:endParaRPr lang="fr-FR" sz="14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dirty="0">
                          <a:latin typeface="+mj-lt"/>
                          <a:ea typeface="Calibri"/>
                          <a:cs typeface="Calibri"/>
                        </a:rPr>
                        <a:t>0%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>
                          <a:latin typeface="+mj-lt"/>
                          <a:ea typeface="Calibri"/>
                          <a:cs typeface="Calibri"/>
                        </a:rPr>
                        <a:t>9 </a:t>
                      </a:r>
                      <a:r>
                        <a:rPr lang="en-US" sz="1400" b="1">
                          <a:latin typeface="+mj-lt"/>
                          <a:ea typeface="Calibri"/>
                          <a:cs typeface="Calibri"/>
                        </a:rPr>
                        <a:t>mois</a:t>
                      </a:r>
                      <a:endParaRPr lang="fr-FR" sz="14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400" b="1" dirty="0">
                          <a:latin typeface="+mj-lt"/>
                          <a:ea typeface="Calibri"/>
                          <a:cs typeface="Calibri"/>
                        </a:rPr>
                        <a:t>0% à 5 ans</a:t>
                      </a:r>
                      <a:endParaRPr lang="fr-FR" sz="1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75" marR="68575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5733256"/>
            <a:ext cx="86409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Tableau 2 : Résultats de la chirurgie micrographique dans le traitement des tumeurs de Merkel</a:t>
            </a:r>
            <a:endParaRPr kumimoji="0" lang="fr-FR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4000" dirty="0" smtClean="0">
                <a:solidFill>
                  <a:schemeClr val="bg1"/>
                </a:solidFill>
              </a:rPr>
              <a:t>Marges d’exérèses</a:t>
            </a:r>
            <a:endParaRPr lang="fr-FR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Les </a:t>
            </a:r>
            <a:r>
              <a:rPr lang="fr-FR" dirty="0" smtClean="0">
                <a:solidFill>
                  <a:schemeClr val="bg1"/>
                </a:solidFill>
              </a:rPr>
              <a:t>cellules </a:t>
            </a:r>
            <a:r>
              <a:rPr lang="fr-FR" dirty="0">
                <a:solidFill>
                  <a:schemeClr val="bg1"/>
                </a:solidFill>
              </a:rPr>
              <a:t>de Merkel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décrites </a:t>
            </a:r>
            <a:r>
              <a:rPr lang="fr-FR" dirty="0"/>
              <a:t>pour la première fois en 1875 </a:t>
            </a:r>
            <a:r>
              <a:rPr lang="fr-FR" dirty="0" smtClean="0"/>
              <a:t>par Friedrich Sigmund Merkel </a:t>
            </a:r>
          </a:p>
          <a:p>
            <a:pPr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cellules neuroendocrines </a:t>
            </a:r>
          </a:p>
          <a:p>
            <a:pPr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dans la couche basale de </a:t>
            </a:r>
            <a:r>
              <a:rPr lang="fr-FR" dirty="0" smtClean="0"/>
              <a:t>l’épiderme</a:t>
            </a:r>
          </a:p>
          <a:p>
            <a:pPr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en contact avec des dendrites neuronales et </a:t>
            </a:r>
            <a:r>
              <a:rPr lang="fr-FR" dirty="0" smtClean="0"/>
              <a:t>formant </a:t>
            </a:r>
            <a:r>
              <a:rPr lang="fr-FR" dirty="0"/>
              <a:t>un corpuscule de Merkel</a:t>
            </a:r>
            <a:r>
              <a:rPr lang="fr-FR" dirty="0" smtClean="0"/>
              <a:t>.</a:t>
            </a:r>
          </a:p>
          <a:p>
            <a:pPr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appartiennent </a:t>
            </a:r>
            <a:r>
              <a:rPr lang="fr-FR" dirty="0"/>
              <a:t>au système APUD </a:t>
            </a:r>
            <a:endParaRPr lang="fr-FR" dirty="0" smtClean="0"/>
          </a:p>
          <a:p>
            <a:pPr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mécanorécepteurs mais </a:t>
            </a:r>
            <a:r>
              <a:rPr lang="fr-FR" dirty="0" smtClean="0"/>
              <a:t>fonction </a:t>
            </a:r>
            <a:r>
              <a:rPr lang="fr-FR" dirty="0"/>
              <a:t>exacte </a:t>
            </a:r>
            <a:r>
              <a:rPr lang="fr-FR" dirty="0" smtClean="0"/>
              <a:t>encore  indéterminée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4000" dirty="0" smtClean="0">
                <a:solidFill>
                  <a:schemeClr val="bg1"/>
                </a:solidFill>
              </a:rPr>
              <a:t>Consensus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531813" indent="-315913">
              <a:spcBef>
                <a:spcPts val="600"/>
              </a:spcBef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sz="2400" dirty="0" smtClean="0"/>
              <a:t>groupe de cancérologie cutanée de la société française de dermatologie </a:t>
            </a:r>
            <a:r>
              <a:rPr lang="fr-FR" dirty="0" smtClean="0"/>
              <a:t>: </a:t>
            </a:r>
            <a:r>
              <a:rPr lang="fr-FR" b="1" dirty="0" smtClean="0"/>
              <a:t>consensus formalisé d’expert </a:t>
            </a:r>
          </a:p>
          <a:p>
            <a:pPr marL="531813" indent="-315913">
              <a:spcBef>
                <a:spcPts val="600"/>
              </a:spcBef>
              <a:buClr>
                <a:schemeClr val="accent4">
                  <a:lumMod val="50000"/>
                </a:schemeClr>
              </a:buClr>
              <a:buNone/>
            </a:pPr>
            <a:r>
              <a:rPr lang="fr-FR" sz="1800" b="1" dirty="0" smtClean="0"/>
              <a:t>	</a:t>
            </a:r>
            <a:r>
              <a:rPr lang="fr-FR" sz="1800" dirty="0" smtClean="0"/>
              <a:t>(Guillot et al. 2011)</a:t>
            </a:r>
          </a:p>
          <a:p>
            <a:pPr marL="531813" indent="-315913">
              <a:spcBef>
                <a:spcPts val="600"/>
              </a:spcBef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endParaRPr lang="fr-FR" sz="1800" dirty="0" smtClean="0"/>
          </a:p>
          <a:p>
            <a:pPr marL="531813" lvl="0" indent="-315913">
              <a:spcBef>
                <a:spcPts val="600"/>
              </a:spcBef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sz="2000" dirty="0" smtClean="0"/>
              <a:t>intérêt de l’</a:t>
            </a:r>
            <a:r>
              <a:rPr lang="fr-FR" sz="2000" dirty="0" err="1" smtClean="0"/>
              <a:t>immuno</a:t>
            </a:r>
            <a:r>
              <a:rPr lang="fr-FR" sz="2000" dirty="0" smtClean="0"/>
              <a:t>-marquage par CK7 et CK20</a:t>
            </a:r>
          </a:p>
          <a:p>
            <a:pPr marL="531813" lvl="0" indent="-315913">
              <a:spcBef>
                <a:spcPts val="600"/>
              </a:spcBef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sz="2000" dirty="0" smtClean="0"/>
              <a:t>absence d’intérêt de la radiographie thoracique dans le bilan initial mais intérêt de l’échographie ganglionnaire</a:t>
            </a:r>
          </a:p>
          <a:p>
            <a:pPr marL="531813" lvl="0" indent="-315913">
              <a:spcBef>
                <a:spcPts val="600"/>
              </a:spcBef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sz="2000" dirty="0" smtClean="0"/>
              <a:t>insuffisance d’une marge d’exérèse de 1cm et inutilité d’une marge supérieure à 3 cm</a:t>
            </a:r>
          </a:p>
          <a:p>
            <a:pPr marL="531813" lvl="0" indent="-315913">
              <a:spcBef>
                <a:spcPts val="600"/>
              </a:spcBef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sz="2000" dirty="0" smtClean="0"/>
              <a:t>absence d’intérêt d’une chimiothérapie en cas de tumeur inopérable</a:t>
            </a:r>
          </a:p>
          <a:p>
            <a:pPr marL="531813" lvl="0" indent="-315913">
              <a:spcBef>
                <a:spcPts val="600"/>
              </a:spcBef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sz="2000" dirty="0" smtClean="0"/>
              <a:t>intérêt de la recherche du ganglion sentinelle dans les tumeurs de moins de 2 cm hors tête et cou et de plus de 2 cm sur la tête et le cou</a:t>
            </a:r>
          </a:p>
          <a:p>
            <a:pPr marL="531813" lvl="0" indent="-315913">
              <a:spcBef>
                <a:spcPts val="600"/>
              </a:spcBef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sz="2000" dirty="0" smtClean="0"/>
              <a:t>intérêt de la radiothérapie complémentaire du site initial de la tumeur</a:t>
            </a:r>
          </a:p>
          <a:p>
            <a:endParaRPr lang="fr-FR" sz="1800" dirty="0" smtClean="0"/>
          </a:p>
          <a:p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4000" dirty="0" smtClean="0">
                <a:solidFill>
                  <a:schemeClr val="bg1"/>
                </a:solidFill>
              </a:rPr>
              <a:t>Traitement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4525963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b="1" u="sng" dirty="0" smtClean="0">
                <a:solidFill>
                  <a:schemeClr val="accent4">
                    <a:lumMod val="50000"/>
                  </a:schemeClr>
                </a:solidFill>
              </a:rPr>
              <a:t>Stades locaux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 : </a:t>
            </a:r>
            <a:r>
              <a:rPr lang="fr-FR" dirty="0" smtClean="0"/>
              <a:t>chirurgie + </a:t>
            </a:r>
            <a:r>
              <a:rPr lang="fr-FR" dirty="0" err="1" smtClean="0"/>
              <a:t>Rxth</a:t>
            </a:r>
            <a:r>
              <a:rPr lang="fr-FR" dirty="0" smtClean="0"/>
              <a:t> sur le T, marges de 2 à 3cm ou chirurgie micrographique</a:t>
            </a:r>
          </a:p>
          <a:p>
            <a:pPr marL="804863" lvl="1" indent="-347663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err="1" smtClean="0"/>
              <a:t>Rxth</a:t>
            </a:r>
            <a:r>
              <a:rPr lang="fr-FR" dirty="0" smtClean="0"/>
              <a:t> sur le site tumoral à 50 Gy </a:t>
            </a:r>
          </a:p>
          <a:p>
            <a:pPr marL="804863" lvl="1" indent="-347663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	(survie à 3 ans = 0%/68%) </a:t>
            </a:r>
            <a:r>
              <a:rPr lang="fr-FR" sz="1400" dirty="0" smtClean="0"/>
              <a:t>(</a:t>
            </a:r>
            <a:r>
              <a:rPr lang="fr-FR" sz="1400" dirty="0" err="1" smtClean="0"/>
              <a:t>Meeuwissen</a:t>
            </a:r>
            <a:r>
              <a:rPr lang="fr-FR" sz="1400" dirty="0" smtClean="0"/>
              <a:t> et al. 95)</a:t>
            </a:r>
          </a:p>
          <a:p>
            <a:pPr marL="804863" lvl="1" indent="-347663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Potentialisation de la </a:t>
            </a:r>
            <a:r>
              <a:rPr lang="fr-FR" dirty="0" err="1" smtClean="0"/>
              <a:t>Rxth</a:t>
            </a:r>
            <a:r>
              <a:rPr lang="fr-FR" dirty="0" smtClean="0"/>
              <a:t> non validée (</a:t>
            </a:r>
            <a:r>
              <a:rPr lang="fr-FR" dirty="0" err="1" smtClean="0"/>
              <a:t>Carboplatine</a:t>
            </a:r>
            <a:r>
              <a:rPr lang="fr-FR" dirty="0" smtClean="0"/>
              <a:t>…)</a:t>
            </a:r>
          </a:p>
          <a:p>
            <a:pPr marL="804863" lvl="1" indent="-347663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Ganglion sentinelle si tumeur &gt; 2cm</a:t>
            </a:r>
          </a:p>
          <a:p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r>
              <a:rPr lang="fr-FR" sz="4000" dirty="0" smtClean="0">
                <a:solidFill>
                  <a:schemeClr val="bg1"/>
                </a:solidFill>
              </a:rPr>
              <a:t/>
            </a:r>
            <a:br>
              <a:rPr lang="fr-FR" sz="4000" dirty="0" smtClean="0">
                <a:solidFill>
                  <a:schemeClr val="bg1"/>
                </a:solidFill>
              </a:rPr>
            </a:br>
            <a:r>
              <a:rPr lang="fr-FR" sz="4000" dirty="0" smtClean="0">
                <a:solidFill>
                  <a:schemeClr val="bg1"/>
                </a:solidFill>
              </a:rPr>
              <a:t>Traitement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endParaRPr lang="fr-FR" b="1" u="sng" dirty="0" smtClean="0"/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b="1" u="sng" dirty="0" smtClean="0">
                <a:solidFill>
                  <a:schemeClr val="accent4">
                    <a:lumMod val="50000"/>
                  </a:schemeClr>
                </a:solidFill>
              </a:rPr>
              <a:t>Stades III</a:t>
            </a:r>
            <a:r>
              <a:rPr lang="fr-FR" b="1" dirty="0" smtClean="0">
                <a:solidFill>
                  <a:schemeClr val="accent4">
                    <a:lumMod val="50000"/>
                  </a:schemeClr>
                </a:solidFill>
              </a:rPr>
              <a:t> : </a:t>
            </a:r>
            <a:r>
              <a:rPr lang="fr-FR" dirty="0" err="1" smtClean="0"/>
              <a:t>Chirugie</a:t>
            </a:r>
            <a:r>
              <a:rPr lang="fr-FR" dirty="0" smtClean="0"/>
              <a:t> T + N et </a:t>
            </a:r>
            <a:r>
              <a:rPr lang="fr-FR" dirty="0" err="1" smtClean="0"/>
              <a:t>Rxth</a:t>
            </a:r>
            <a:r>
              <a:rPr lang="fr-FR" dirty="0" smtClean="0"/>
              <a:t> complémentaire T (50 Gy) + N (60 Gy)</a:t>
            </a:r>
          </a:p>
          <a:p>
            <a:endParaRPr lang="fr-FR" dirty="0" smtClean="0"/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b="1" u="sng" dirty="0" smtClean="0">
                <a:solidFill>
                  <a:schemeClr val="accent4">
                    <a:lumMod val="50000"/>
                  </a:schemeClr>
                </a:solidFill>
              </a:rPr>
              <a:t>Stades IV</a:t>
            </a:r>
            <a:r>
              <a:rPr lang="fr-FR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: </a:t>
            </a:r>
            <a:r>
              <a:rPr lang="fr-FR" dirty="0" smtClean="0"/>
              <a:t>traitement palliatif, aucune étude sur la chimiothérapie (qualité de vie ou survie)</a:t>
            </a:r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CARCINOME A CELLULES DE MERKEL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 </a:t>
            </a:r>
            <a:r>
              <a:rPr lang="fr-FR" sz="3600" dirty="0">
                <a:solidFill>
                  <a:schemeClr val="bg1"/>
                </a:solidFill>
              </a:rPr>
              <a:t>EPIDEMIOLOGIE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128" y="1916832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Découvert en 72 par </a:t>
            </a:r>
            <a:r>
              <a:rPr lang="fr-FR" dirty="0" err="1" smtClean="0"/>
              <a:t>Toker</a:t>
            </a:r>
            <a:endParaRPr lang="fr-FR" dirty="0" smtClean="0"/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moins de 1% de tous les cancers </a:t>
            </a:r>
            <a:r>
              <a:rPr lang="fr-FR" dirty="0" smtClean="0"/>
              <a:t>cutanés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L’incidence à 85 ans </a:t>
            </a:r>
            <a:r>
              <a:rPr lang="fr-FR" dirty="0" smtClean="0"/>
              <a:t>4,28/100 </a:t>
            </a:r>
            <a:r>
              <a:rPr lang="fr-FR" dirty="0"/>
              <a:t>000 </a:t>
            </a:r>
            <a:r>
              <a:rPr lang="fr-FR" dirty="0" smtClean="0"/>
              <a:t>et </a:t>
            </a:r>
            <a:r>
              <a:rPr lang="fr-FR" dirty="0"/>
              <a:t>de 0,01/100 000 habitants à 30 </a:t>
            </a:r>
            <a:r>
              <a:rPr lang="fr-FR" dirty="0" smtClean="0"/>
              <a:t>ans </a:t>
            </a:r>
            <a:r>
              <a:rPr lang="fr-FR" sz="1800" dirty="0" smtClean="0"/>
              <a:t>(</a:t>
            </a:r>
            <a:r>
              <a:rPr lang="fr-FR" sz="1800" dirty="0" err="1" smtClean="0"/>
              <a:t>Hodgson</a:t>
            </a:r>
            <a:r>
              <a:rPr lang="fr-FR" sz="1800" dirty="0" smtClean="0"/>
              <a:t> et coll. 2005)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Incidence en hausse de 8% par an </a:t>
            </a:r>
            <a:r>
              <a:rPr lang="fr-FR" sz="1800" dirty="0" smtClean="0"/>
              <a:t>(</a:t>
            </a:r>
            <a:r>
              <a:rPr lang="fr-FR" sz="1800" dirty="0" err="1" smtClean="0"/>
              <a:t>Agelli</a:t>
            </a:r>
            <a:r>
              <a:rPr lang="fr-FR" sz="1800" dirty="0" smtClean="0"/>
              <a:t> et coll. 2010)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La population à peau claire est la plus </a:t>
            </a:r>
            <a:r>
              <a:rPr lang="fr-FR" dirty="0" smtClean="0"/>
              <a:t>touchée</a:t>
            </a:r>
          </a:p>
          <a:p>
            <a:pPr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sexe ratio homme/femme de l’ordre de </a:t>
            </a:r>
            <a:r>
              <a:rPr lang="fr-FR" dirty="0" smtClean="0"/>
              <a:t>1,4 </a:t>
            </a:r>
            <a:r>
              <a:rPr lang="fr-FR" sz="1800" dirty="0" smtClean="0"/>
              <a:t>(</a:t>
            </a:r>
            <a:r>
              <a:rPr lang="fr-FR" sz="1800" dirty="0" err="1" smtClean="0"/>
              <a:t>Hodgson</a:t>
            </a:r>
            <a:r>
              <a:rPr lang="fr-FR" sz="1800" dirty="0" smtClean="0"/>
              <a:t> et coll. 2005, Suarez et coll. 2004, Médina-Franco et coll. 2001)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3600" dirty="0" smtClean="0">
                <a:solidFill>
                  <a:schemeClr val="bg1"/>
                </a:solidFill>
              </a:rPr>
              <a:t>Clinique</a:t>
            </a:r>
            <a:endParaRPr lang="fr-FR" sz="36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4237931"/>
          </a:xfrm>
        </p:spPr>
        <p:txBody>
          <a:bodyPr/>
          <a:lstStyle/>
          <a:p>
            <a:pPr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tuméfaction nodulaire ferme, bleutée ou rouge, indolore, recouverte d’un épiderme intact souvent </a:t>
            </a:r>
            <a:r>
              <a:rPr lang="fr-FR" dirty="0" err="1" smtClean="0"/>
              <a:t>télangiectasique</a:t>
            </a:r>
            <a:endParaRPr lang="fr-FR" dirty="0" smtClean="0"/>
          </a:p>
          <a:p>
            <a:pPr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préférence sur des zones exposées au </a:t>
            </a:r>
            <a:r>
              <a:rPr lang="fr-FR" dirty="0" smtClean="0"/>
              <a:t>soleil</a:t>
            </a:r>
          </a:p>
          <a:p>
            <a:pPr algn="just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région cervico-faciale (50,8%), puis les extrémités (33,7%).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47" name="Picture 3" descr="http://www.cancerjournal.net/articles/2010/6/3/images/JCanResTher_2010_6_3_382_73352_u1.jpg"/>
          <p:cNvPicPr>
            <a:picLocks noChangeAspect="1" noChangeArrowheads="1"/>
          </p:cNvPicPr>
          <p:nvPr/>
        </p:nvPicPr>
        <p:blipFill>
          <a:blip r:embed="rId3" cstate="print"/>
          <a:srcRect l="1113" t="1914" r="1015" b="1608"/>
          <a:stretch>
            <a:fillRect/>
          </a:stretch>
        </p:blipFill>
        <p:spPr bwMode="auto">
          <a:xfrm>
            <a:off x="1259632" y="1700808"/>
            <a:ext cx="6624736" cy="432048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ZoneTexte 5"/>
          <p:cNvSpPr txBox="1"/>
          <p:nvPr/>
        </p:nvSpPr>
        <p:spPr>
          <a:xfrm>
            <a:off x="1403648" y="5990224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	</a:t>
            </a:r>
            <a:r>
              <a:rPr lang="fr-FR" sz="1600" dirty="0" smtClean="0"/>
              <a:t>          Photo extraite de </a:t>
            </a:r>
            <a:r>
              <a:rPr lang="fr-FR" sz="1600" dirty="0" err="1" smtClean="0"/>
              <a:t>Fakiha</a:t>
            </a:r>
            <a:r>
              <a:rPr lang="fr-FR" sz="1600" dirty="0" smtClean="0"/>
              <a:t> et coll. 2010</a:t>
            </a:r>
            <a:endParaRPr lang="fr-FR" sz="1600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453896" y="269776"/>
            <a:ext cx="82296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CARCINOME A CELLULES DE MERKEL </a:t>
            </a:r>
            <a:br>
              <a:rPr kumimoji="0" lang="fr-FR" sz="44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Clinique</a:t>
            </a:r>
            <a:endParaRPr kumimoji="0" lang="fr-FR" sz="36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3896" y="1844824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u="sng" dirty="0"/>
              <a:t>AEIOU</a:t>
            </a:r>
            <a:r>
              <a:rPr lang="fr-FR" dirty="0"/>
              <a:t> pour : </a:t>
            </a:r>
          </a:p>
          <a:p>
            <a:pPr lvl="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b="1" u="sng" dirty="0"/>
              <a:t>A</a:t>
            </a:r>
            <a:r>
              <a:rPr lang="fr-FR" dirty="0"/>
              <a:t>symptomatique (indolore, insensible)</a:t>
            </a:r>
          </a:p>
          <a:p>
            <a:pPr lvl="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b="1" u="sng" dirty="0"/>
              <a:t>E</a:t>
            </a:r>
            <a:r>
              <a:rPr lang="fr-FR" dirty="0"/>
              <a:t>xtension rapide (&lt; 3 mois)</a:t>
            </a:r>
          </a:p>
          <a:p>
            <a:pPr lvl="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b="1" u="sng" dirty="0"/>
              <a:t>I</a:t>
            </a:r>
            <a:r>
              <a:rPr lang="fr-FR" dirty="0"/>
              <a:t>mmunosuppression</a:t>
            </a:r>
          </a:p>
          <a:p>
            <a:pPr lvl="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b="1" u="sng" dirty="0" err="1"/>
              <a:t>O</a:t>
            </a:r>
            <a:r>
              <a:rPr lang="fr-FR" dirty="0" err="1"/>
              <a:t>lder</a:t>
            </a:r>
            <a:r>
              <a:rPr lang="fr-FR" dirty="0"/>
              <a:t> (+ vieux que) </a:t>
            </a:r>
            <a:r>
              <a:rPr lang="fr-FR" dirty="0" err="1"/>
              <a:t>than</a:t>
            </a:r>
            <a:r>
              <a:rPr lang="fr-FR" dirty="0"/>
              <a:t> 50 </a:t>
            </a:r>
            <a:r>
              <a:rPr lang="fr-FR" dirty="0" err="1"/>
              <a:t>years</a:t>
            </a:r>
            <a:endParaRPr lang="fr-FR" dirty="0"/>
          </a:p>
          <a:p>
            <a:pPr lvl="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b="1" u="sng" dirty="0"/>
              <a:t>U</a:t>
            </a:r>
            <a:r>
              <a:rPr lang="fr-FR" dirty="0"/>
              <a:t>ltraviolets (zones exposées les plus atteintes</a:t>
            </a:r>
            <a:r>
              <a:rPr lang="fr-FR" dirty="0" smtClean="0"/>
              <a:t>)</a:t>
            </a:r>
          </a:p>
          <a:p>
            <a:pPr lvl="0">
              <a:buNone/>
            </a:pPr>
            <a:endParaRPr lang="fr-FR" sz="2000" dirty="0" smtClean="0"/>
          </a:p>
          <a:p>
            <a:pPr lvl="0">
              <a:buNone/>
            </a:pPr>
            <a:r>
              <a:rPr lang="fr-FR" sz="1800" dirty="0" smtClean="0"/>
              <a:t>89</a:t>
            </a:r>
            <a:r>
              <a:rPr lang="fr-FR" sz="1800" dirty="0"/>
              <a:t>% </a:t>
            </a:r>
            <a:r>
              <a:rPr lang="fr-FR" sz="1800" dirty="0" smtClean="0"/>
              <a:t>avec 3 </a:t>
            </a:r>
            <a:r>
              <a:rPr lang="fr-FR" sz="1800" dirty="0"/>
              <a:t>critères ou </a:t>
            </a:r>
            <a:r>
              <a:rPr lang="fr-FR" sz="1800" dirty="0" smtClean="0"/>
              <a:t>plus, série de 195 patients (Heath et coll. en 2008).</a:t>
            </a:r>
            <a:endParaRPr lang="fr-FR" sz="1800" dirty="0"/>
          </a:p>
          <a:p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274638"/>
            <a:ext cx="8229600" cy="1282154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CARCINOME A CELLULES DE MERKEL</a:t>
            </a:r>
            <a:br>
              <a:rPr kumimoji="0" lang="fr-FR" sz="440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440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360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EPIDEMIOLOGIE</a:t>
            </a:r>
            <a:endParaRPr kumimoji="0" lang="fr-FR" sz="36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r>
              <a:rPr lang="fr-FR" sz="4000" dirty="0" smtClean="0">
                <a:solidFill>
                  <a:schemeClr val="bg1"/>
                </a:solidFill>
              </a:rPr>
              <a:t>Facteurs de risque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50968"/>
            <a:ext cx="8229600" cy="3489251"/>
          </a:xfrm>
        </p:spPr>
        <p:txBody>
          <a:bodyPr>
            <a:normAutofit lnSpcReduction="10000"/>
          </a:bodyPr>
          <a:lstStyle/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L’exposition aux </a:t>
            </a:r>
            <a:r>
              <a:rPr lang="fr-FR" b="1" u="sng" dirty="0" smtClean="0"/>
              <a:t>UV</a:t>
            </a:r>
            <a:r>
              <a:rPr lang="fr-FR" dirty="0" smtClean="0"/>
              <a:t> </a:t>
            </a:r>
            <a:r>
              <a:rPr lang="fr-FR" sz="1800" dirty="0" smtClean="0"/>
              <a:t>(Heath et coll. 2008)</a:t>
            </a:r>
          </a:p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endParaRPr lang="fr-FR" sz="1800" dirty="0" smtClean="0"/>
          </a:p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L’</a:t>
            </a:r>
            <a:r>
              <a:rPr lang="fr-FR" b="1" u="sng" dirty="0"/>
              <a:t>immunodépression</a:t>
            </a:r>
            <a:r>
              <a:rPr lang="fr-FR" dirty="0"/>
              <a:t> </a:t>
            </a:r>
            <a:r>
              <a:rPr lang="fr-FR" dirty="0" smtClean="0"/>
              <a:t>: greffés</a:t>
            </a:r>
            <a:r>
              <a:rPr lang="fr-FR" dirty="0"/>
              <a:t>, </a:t>
            </a:r>
            <a:r>
              <a:rPr lang="fr-FR" dirty="0" smtClean="0"/>
              <a:t>hémopathies </a:t>
            </a:r>
            <a:r>
              <a:rPr lang="fr-FR" dirty="0"/>
              <a:t>malignes ou </a:t>
            </a:r>
            <a:r>
              <a:rPr lang="fr-FR" dirty="0" smtClean="0"/>
              <a:t>VIH + </a:t>
            </a:r>
            <a:r>
              <a:rPr lang="fr-FR" sz="1800" dirty="0" smtClean="0"/>
              <a:t>(</a:t>
            </a:r>
            <a:r>
              <a:rPr lang="fr-FR" sz="1800" dirty="0" err="1" smtClean="0"/>
              <a:t>Manganoni</a:t>
            </a:r>
            <a:r>
              <a:rPr lang="fr-FR" sz="1800" dirty="0" smtClean="0"/>
              <a:t> et coll. 2007, Engels et coll. 2002, Penn et col. 99, </a:t>
            </a:r>
            <a:r>
              <a:rPr lang="fr-FR" sz="1800" dirty="0" err="1" smtClean="0"/>
              <a:t>Bensaleh</a:t>
            </a:r>
            <a:r>
              <a:rPr lang="fr-FR" sz="1800" dirty="0" smtClean="0"/>
              <a:t> et coll. 2007))</a:t>
            </a:r>
          </a:p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endParaRPr lang="fr-FR" sz="1800" dirty="0" smtClean="0"/>
          </a:p>
          <a:p>
            <a:pPr marL="450850" indent="-450850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Merkel </a:t>
            </a:r>
            <a:r>
              <a:rPr lang="fr-FR" dirty="0" err="1" smtClean="0"/>
              <a:t>cell</a:t>
            </a:r>
            <a:r>
              <a:rPr lang="fr-FR" dirty="0" smtClean="0"/>
              <a:t>-</a:t>
            </a:r>
            <a:r>
              <a:rPr lang="fr-FR" b="1" u="sng" dirty="0" err="1" smtClean="0"/>
              <a:t>polyomavirus</a:t>
            </a:r>
            <a:r>
              <a:rPr lang="fr-FR" dirty="0" smtClean="0"/>
              <a:t> : inducteur </a:t>
            </a:r>
            <a:r>
              <a:rPr lang="fr-FR" dirty="0"/>
              <a:t>de la </a:t>
            </a:r>
            <a:r>
              <a:rPr lang="fr-FR" dirty="0" smtClean="0"/>
              <a:t>carcinogenèse </a:t>
            </a:r>
            <a:r>
              <a:rPr lang="fr-FR" sz="1800" dirty="0" smtClean="0"/>
              <a:t>(Feng et al. 2008)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4000" dirty="0" smtClean="0">
                <a:solidFill>
                  <a:schemeClr val="bg1"/>
                </a:solidFill>
              </a:rPr>
              <a:t>Bilan d’extension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3896" y="1844824"/>
            <a:ext cx="8229600" cy="4525963"/>
          </a:xfrm>
        </p:spPr>
        <p:txBody>
          <a:bodyPr>
            <a:normAutofit fontScale="92500"/>
          </a:bodyPr>
          <a:lstStyle/>
          <a:p>
            <a:pPr marL="450850" indent="-450850" defTabSz="627063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examen </a:t>
            </a:r>
            <a:r>
              <a:rPr lang="fr-FR" dirty="0" smtClean="0"/>
              <a:t>clinique (cutané, ganglionnaire…)</a:t>
            </a:r>
          </a:p>
          <a:p>
            <a:pPr marL="450850" lvl="0" indent="-450850" defTabSz="627063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Echographie des aires de drainage ganglionnaire</a:t>
            </a:r>
          </a:p>
          <a:p>
            <a:pPr marL="450850" indent="-450850" defTabSz="627063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/>
              <a:t>Scanner </a:t>
            </a:r>
            <a:r>
              <a:rPr lang="fr-FR" dirty="0" err="1"/>
              <a:t>thoraco</a:t>
            </a:r>
            <a:r>
              <a:rPr lang="fr-FR" dirty="0"/>
              <a:t>-abdomino-pelvien (+ cérébral et cervical si atteinte cervico-faciale</a:t>
            </a:r>
            <a:r>
              <a:rPr lang="fr-FR" dirty="0" smtClean="0"/>
              <a:t>)</a:t>
            </a:r>
          </a:p>
          <a:p>
            <a:pPr marL="450850" indent="-450850" defTabSz="627063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dirty="0" smtClean="0"/>
              <a:t>En cours d’évaluation : </a:t>
            </a:r>
          </a:p>
          <a:p>
            <a:pPr marL="450850" indent="-450850" defTabSz="627063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u="sng" dirty="0" smtClean="0"/>
              <a:t>Pet </a:t>
            </a:r>
            <a:r>
              <a:rPr lang="fr-FR" u="sng" dirty="0"/>
              <a:t>scanner</a:t>
            </a:r>
            <a:r>
              <a:rPr lang="fr-FR" dirty="0"/>
              <a:t> </a:t>
            </a:r>
            <a:r>
              <a:rPr lang="fr-FR" dirty="0" smtClean="0"/>
              <a:t>prometteur </a:t>
            </a:r>
            <a:r>
              <a:rPr lang="fr-FR" sz="1900" dirty="0" smtClean="0"/>
              <a:t>(</a:t>
            </a:r>
            <a:r>
              <a:rPr lang="en-GB" sz="1900" dirty="0" err="1" smtClean="0"/>
              <a:t>Iagaru</a:t>
            </a:r>
            <a:r>
              <a:rPr lang="en-GB" sz="1900" dirty="0" smtClean="0"/>
              <a:t> et al. 2006 et </a:t>
            </a:r>
            <a:r>
              <a:rPr lang="en-US" sz="1900" dirty="0" err="1" smtClean="0"/>
              <a:t>Belhocine</a:t>
            </a:r>
            <a:r>
              <a:rPr lang="en-US" sz="1900" dirty="0" smtClean="0"/>
              <a:t> et al. 2006)</a:t>
            </a:r>
          </a:p>
          <a:p>
            <a:pPr marL="450850" indent="-450850" defTabSz="627063">
              <a:buClr>
                <a:schemeClr val="accent4">
                  <a:lumMod val="50000"/>
                </a:schemeClr>
              </a:buClr>
              <a:buFont typeface="Webdings" pitchFamily="18" charset="2"/>
              <a:buChar char="4"/>
            </a:pPr>
            <a:r>
              <a:rPr lang="fr-FR" u="sng" dirty="0" smtClean="0"/>
              <a:t>Scintigraphie</a:t>
            </a:r>
            <a:r>
              <a:rPr lang="fr-FR" dirty="0" smtClean="0"/>
              <a:t> corps entier à l’</a:t>
            </a:r>
            <a:r>
              <a:rPr lang="fr-FR" dirty="0" err="1" smtClean="0"/>
              <a:t>octréotide</a:t>
            </a:r>
            <a:r>
              <a:rPr lang="fr-FR" dirty="0" smtClean="0"/>
              <a:t> abandonnée </a:t>
            </a:r>
            <a:r>
              <a:rPr lang="fr-FR" sz="1900" dirty="0" smtClean="0"/>
              <a:t>(Faux +  : </a:t>
            </a:r>
            <a:r>
              <a:rPr lang="en-GB" sz="1900" dirty="0" err="1" smtClean="0"/>
              <a:t>Kwekkeboom</a:t>
            </a:r>
            <a:r>
              <a:rPr lang="en-GB" sz="1900" dirty="0" smtClean="0"/>
              <a:t> et al. 1992)</a:t>
            </a:r>
            <a:endParaRPr lang="fr-FR" sz="1900" dirty="0" smtClean="0"/>
          </a:p>
          <a:p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fr-FR" dirty="0" smtClean="0">
                <a:solidFill>
                  <a:schemeClr val="bg1"/>
                </a:solidFill>
              </a:rPr>
              <a:t>CARCINOME A CELLULES DE MERKEL </a:t>
            </a:r>
            <a:r>
              <a:rPr lang="fr-FR" sz="4000" dirty="0" smtClean="0">
                <a:solidFill>
                  <a:schemeClr val="bg1"/>
                </a:solidFill>
              </a:rPr>
              <a:t/>
            </a:r>
            <a:br>
              <a:rPr lang="fr-FR" sz="4000" dirty="0" smtClean="0">
                <a:solidFill>
                  <a:schemeClr val="bg1"/>
                </a:solidFill>
              </a:rPr>
            </a:br>
            <a:r>
              <a:rPr lang="fr-FR" sz="4000" dirty="0" err="1" smtClean="0">
                <a:solidFill>
                  <a:schemeClr val="bg1"/>
                </a:solidFill>
              </a:rPr>
              <a:t>Stadification</a:t>
            </a:r>
            <a:endParaRPr lang="fr-FR" sz="4000" dirty="0">
              <a:solidFill>
                <a:schemeClr val="bg1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1844824"/>
          <a:ext cx="6768751" cy="374441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78957"/>
                <a:gridCol w="2141323"/>
                <a:gridCol w="1416157"/>
                <a:gridCol w="1416157"/>
                <a:gridCol w="1416157"/>
              </a:tblGrid>
              <a:tr h="388334"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sng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NewRomanPSMT"/>
                        </a:rPr>
                        <a:t>Classification AJCC</a:t>
                      </a:r>
                      <a:endParaRPr lang="fr-FR" sz="1600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71217"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Stade</a:t>
                      </a:r>
                      <a:endParaRPr lang="fr-FR" sz="1600" b="1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Maladie localisée</a:t>
                      </a:r>
                      <a:endParaRPr lang="fr-FR" sz="1600" b="1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Atteinte ganglionnaire</a:t>
                      </a:r>
                      <a:endParaRPr lang="fr-FR" sz="1600" b="1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Métastase</a:t>
                      </a:r>
                      <a:endParaRPr lang="fr-FR" sz="1600" b="1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6712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I</a:t>
                      </a:r>
                      <a:endParaRPr lang="fr-FR" sz="16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Lésion primitive &lt; 2cm</a:t>
                      </a:r>
                      <a:endParaRPr lang="fr-FR" sz="16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solidFill>
                            <a:srgbClr val="005426"/>
                          </a:solidFill>
                          <a:latin typeface="+mj-lt"/>
                          <a:ea typeface="Calibri"/>
                          <a:cs typeface="TimesNewRomanPSMT"/>
                        </a:rPr>
                        <a:t>+</a:t>
                      </a:r>
                      <a:endParaRPr lang="fr-FR" sz="2000" b="1" dirty="0">
                        <a:solidFill>
                          <a:srgbClr val="005426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-</a:t>
                      </a:r>
                      <a:endParaRPr lang="fr-FR" sz="2000" b="1" dirty="0">
                        <a:solidFill>
                          <a:srgbClr val="FF0000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-</a:t>
                      </a:r>
                      <a:endParaRPr lang="fr-FR" sz="2000" b="1" dirty="0">
                        <a:solidFill>
                          <a:srgbClr val="FF0000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712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II</a:t>
                      </a:r>
                      <a:endParaRPr lang="fr-FR" sz="16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Lésion primitive ≥ 2cm</a:t>
                      </a:r>
                      <a:endParaRPr lang="fr-FR" sz="16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solidFill>
                            <a:srgbClr val="005426"/>
                          </a:solidFill>
                          <a:latin typeface="+mj-lt"/>
                          <a:ea typeface="Calibri"/>
                          <a:cs typeface="TimesNewRomanPSMT"/>
                        </a:rPr>
                        <a:t>+</a:t>
                      </a:r>
                      <a:endParaRPr lang="fr-FR" sz="2000" b="1" dirty="0">
                        <a:solidFill>
                          <a:srgbClr val="005426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-</a:t>
                      </a:r>
                      <a:endParaRPr lang="fr-FR" sz="2000" b="1" dirty="0">
                        <a:solidFill>
                          <a:srgbClr val="FF0000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-</a:t>
                      </a:r>
                      <a:endParaRPr lang="fr-FR" sz="2000" b="1" dirty="0">
                        <a:solidFill>
                          <a:srgbClr val="FF0000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712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III</a:t>
                      </a:r>
                      <a:endParaRPr lang="fr-FR" sz="16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Ganglion positif</a:t>
                      </a:r>
                      <a:endParaRPr lang="fr-FR" sz="16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j-lt"/>
                          <a:ea typeface="Calibri"/>
                          <a:cs typeface="TimesNewRomanPSMT"/>
                        </a:rPr>
                        <a:t>±</a:t>
                      </a:r>
                      <a:endParaRPr lang="fr-FR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solidFill>
                            <a:srgbClr val="005426"/>
                          </a:solidFill>
                          <a:latin typeface="+mj-lt"/>
                          <a:ea typeface="Calibri"/>
                          <a:cs typeface="TimesNewRomanPSMT"/>
                        </a:rPr>
                        <a:t>+</a:t>
                      </a:r>
                      <a:endParaRPr lang="fr-FR" sz="2000" b="1" dirty="0">
                        <a:solidFill>
                          <a:srgbClr val="005426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-</a:t>
                      </a:r>
                      <a:endParaRPr lang="fr-FR" sz="2000" b="1" dirty="0">
                        <a:solidFill>
                          <a:srgbClr val="FF0000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712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IV</a:t>
                      </a:r>
                      <a:endParaRPr lang="fr-FR" sz="16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NewRomanPSMT"/>
                        </a:rPr>
                        <a:t>Métastase à distance</a:t>
                      </a:r>
                      <a:endParaRPr lang="fr-FR" sz="16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j-lt"/>
                          <a:ea typeface="Calibri"/>
                          <a:cs typeface="TimesNewRomanPSMT"/>
                        </a:rPr>
                        <a:t>±</a:t>
                      </a:r>
                      <a:endParaRPr lang="fr-FR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+mj-lt"/>
                          <a:ea typeface="Calibri"/>
                          <a:cs typeface="TimesNewRomanPSMT"/>
                        </a:rPr>
                        <a:t>±</a:t>
                      </a:r>
                      <a:endParaRPr lang="fr-FR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solidFill>
                            <a:srgbClr val="005426"/>
                          </a:solidFill>
                          <a:latin typeface="+mj-lt"/>
                          <a:ea typeface="Calibri"/>
                          <a:cs typeface="TimesNewRomanPSMT"/>
                        </a:rPr>
                        <a:t>+</a:t>
                      </a:r>
                      <a:endParaRPr lang="fr-FR" sz="2000" b="1" dirty="0">
                        <a:solidFill>
                          <a:srgbClr val="005426"/>
                        </a:solidFill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683568" y="5565712"/>
            <a:ext cx="6840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              Greene et coll</a:t>
            </a:r>
            <a:r>
              <a:rPr lang="en-GB" sz="1400" dirty="0"/>
              <a:t>. </a:t>
            </a:r>
            <a:r>
              <a:rPr lang="en-GB" sz="1400" i="1" dirty="0"/>
              <a:t>AJCC Cancer Staging Manual</a:t>
            </a:r>
            <a:r>
              <a:rPr lang="en-GB" sz="1400" dirty="0"/>
              <a:t>. 6th ed. </a:t>
            </a:r>
            <a:r>
              <a:rPr lang="en-GB" sz="1400" dirty="0" smtClean="0"/>
              <a:t>2002</a:t>
            </a:r>
            <a:endParaRPr lang="fr-FR" sz="1400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3807208" y="1841056"/>
            <a:ext cx="0" cy="3708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5148064" y="1841056"/>
            <a:ext cx="0" cy="3708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6718592" y="1841056"/>
            <a:ext cx="0" cy="3708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490</TotalTime>
  <Words>1196</Words>
  <Application>Microsoft Office PowerPoint</Application>
  <PresentationFormat>Affichage à l'écran (4:3)</PresentationFormat>
  <Paragraphs>247</Paragraphs>
  <Slides>22</Slides>
  <Notes>22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 diagnostic, prise en charge, dernières recommandations    revue de la littérature </vt:lpstr>
      <vt:lpstr>Les cellules de Merkel</vt:lpstr>
      <vt:lpstr>CARCINOME A CELLULES DE MERKEL  EPIDEMIOLOGIE</vt:lpstr>
      <vt:lpstr>CARCINOME A CELLULES DE MERKEL  Clinique</vt:lpstr>
      <vt:lpstr>Diapositive 5</vt:lpstr>
      <vt:lpstr>Diapositive 6</vt:lpstr>
      <vt:lpstr>CARCINOME A CELLULES DE MERKEL Facteurs de risque</vt:lpstr>
      <vt:lpstr>CARCINOME A CELLULES DE MERKEL  Bilan d’extension</vt:lpstr>
      <vt:lpstr>CARCINOME A CELLULES DE MERKEL  Stadification</vt:lpstr>
      <vt:lpstr>CARCINOME A CELLULES DE MERKEL Diagnostic</vt:lpstr>
      <vt:lpstr>CARCINOME A CELLULES DE MERKEL  Diagnostic</vt:lpstr>
      <vt:lpstr>CARCINOME A CELLULES DE MERKEL Evolution</vt:lpstr>
      <vt:lpstr>CARCINOME A CELLULES DE MERKEL  Polyomavirus</vt:lpstr>
      <vt:lpstr>CARCINOME A CELLULES DE MERKEL  Autres facteurs pronostics</vt:lpstr>
      <vt:lpstr>CARCINOME A CELLULES DE MERKEL  Le ganglion sentinelle</vt:lpstr>
      <vt:lpstr>Diapositive 16</vt:lpstr>
      <vt:lpstr>Diapositive 17</vt:lpstr>
      <vt:lpstr>CARCINOME A CELLULES DE MERKEL  Marges d’exérèses</vt:lpstr>
      <vt:lpstr>CARCINOME A CELLULES DE MERKEL  Marges d’exérèses</vt:lpstr>
      <vt:lpstr>CARCINOME A CELLULES DE MERKEL  Consensus</vt:lpstr>
      <vt:lpstr>CARCINOME A CELLULES DE MERKEL  Traitement</vt:lpstr>
      <vt:lpstr>CARCINOME A CELLULES DE MERKEL  Traitement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tumeurs de Merkel : diagnostic, prise en charge, dernières recommandations : revue de la littérature</dc:title>
  <dc:creator>romain brosset</dc:creator>
  <cp:lastModifiedBy>Nicolas Curtelin</cp:lastModifiedBy>
  <cp:revision>50</cp:revision>
  <dcterms:created xsi:type="dcterms:W3CDTF">2011-10-08T10:54:46Z</dcterms:created>
  <dcterms:modified xsi:type="dcterms:W3CDTF">2011-10-13T13:00:46Z</dcterms:modified>
</cp:coreProperties>
</file>